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4" r:id="rId4"/>
    <p:sldId id="257" r:id="rId5"/>
    <p:sldId id="265" r:id="rId6"/>
    <p:sldId id="266" r:id="rId7"/>
    <p:sldId id="267" r:id="rId8"/>
    <p:sldId id="258" r:id="rId9"/>
    <p:sldId id="261" r:id="rId10"/>
    <p:sldId id="259" r:id="rId11"/>
    <p:sldId id="262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 autoAdjust="0"/>
    <p:restoredTop sz="49930" autoAdjust="0"/>
  </p:normalViewPr>
  <p:slideViewPr>
    <p:cSldViewPr snapToGrid="0">
      <p:cViewPr varScale="1">
        <p:scale>
          <a:sx n="53" d="100"/>
          <a:sy n="53" d="100"/>
        </p:scale>
        <p:origin x="2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47582-21C4-4F94-92F7-D049B1922A1C}" type="datetimeFigureOut">
              <a:rPr lang="en-US" smtClean="0"/>
              <a:t>11/4/22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2D75B-EC28-493D-BBED-22071ED4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0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Mastery is fundamentally important for your confidence (necessary but not sufficient for a high-quality pub).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Times" pitchFamily="2" charset="0"/>
            </a:endParaRP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When you co-author with faculty – they take you through the publication process. 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Times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7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37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need to know it. </a:t>
            </a:r>
          </a:p>
          <a:p>
            <a:endParaRPr lang="en-US" dirty="0"/>
          </a:p>
          <a:p>
            <a:r>
              <a:rPr lang="en-US" dirty="0"/>
              <a:t>The structure of your paper reflects it. </a:t>
            </a:r>
          </a:p>
          <a:p>
            <a:endParaRPr lang="en-US" dirty="0"/>
          </a:p>
          <a:p>
            <a:r>
              <a:rPr lang="en-US" dirty="0"/>
              <a:t>Theoretical – expanded conceptual and literature review, </a:t>
            </a:r>
          </a:p>
          <a:p>
            <a:r>
              <a:rPr lang="en-US" dirty="0"/>
              <a:t>Methodological – data and highlight of the empirical strategy</a:t>
            </a:r>
          </a:p>
          <a:p>
            <a:r>
              <a:rPr lang="en-US" dirty="0"/>
              <a:t>Practical – discussion – expanded implications for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77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my original printed out versions of the reviewer comments are a work of art, with notes and doodles and funny animals on the margins. My creative process includes all that.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5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specific, stick to simple syntax. The sentence structure in the English language is fixed: subject -  predicate - object  - modifiers. Use it to your advantage, especially if you are not a native speaker.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55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Feeling understood matters to us a  humans. It does to reviewers as well. Reviewers are human. Focus on having a dialog.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2D75B-EC28-493D-BBED-22071ED4C1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5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C2361-F0BC-401A-A901-1D66933A4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5A6204-EB34-4F65-9E0C-12903EBC6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2AE96-C740-4B69-8D76-45C7CA0E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57030-1003-46CD-AB5D-49E5913A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D5198-862F-43CC-A7C0-75A82FAC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58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80986-CCC3-4E6E-8548-B6D2A3B64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7D62CC-42C6-410D-805B-C0E4684D9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C379E-C5E8-418A-B708-2969D37E6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8E936-C989-4244-B86F-14CD944E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87BBD-C758-4DC4-803A-C20A144A5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0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69047-E19E-4887-BA61-92B384C10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1F97-9E02-45AE-A07A-44AACF25A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D6C01-C0BF-4E75-B8D3-2B497166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50B32-3C73-4C1F-8A60-B54E44E0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40F0A-F412-46DC-A1F1-062784DCA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C268B-56C7-481C-95A8-0DBFF17C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81110-8C92-4532-B640-09C6D5FD5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3723A-D27D-4342-BA09-10827219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9C933-2259-4B3F-8783-664E0B10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C3CC6-CC5F-46E8-B39C-5A49E4C7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4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986F5-C895-4CFA-8959-2686F006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446D9-1ACF-473B-802C-23CDBD452F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BDDB7-66BB-472F-A8BF-7061CFFE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C0FB8-2714-445F-B52E-4050346EF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6CFE0-3C7B-4C41-B7AC-8C65ED04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9D34A-CAA1-4035-9CF8-28D69C9B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F16A-48CB-47B5-92D5-F6545B160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2E03C-B51E-47EF-B33E-A8D8A8A98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BD554-073B-4C43-ACAE-62DBEEC16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0A549-9601-4163-8DEA-20652981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D7840-9600-4801-A215-C7546DFE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2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9E507-337B-462A-B5DE-A23A85E66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59856-B350-40F5-AA4E-24F767A42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4A8F1-A3EA-4645-8009-224B9DEC6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B62E07-A1B9-4FE1-B70A-D72094CF5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317969-2371-439C-89A4-FBAC714DDB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A3795-2FBA-4C80-AD5E-B9FC90D4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45913-E8B5-4DD1-B867-ABBC9795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88AAC3-5D40-416B-9047-1EAC2995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2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40CE-AB02-46E3-A2EF-7EF687E7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FF8634-8D42-4F2A-BAD6-CA980545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FDE65-EA23-4E0F-B246-A16B7076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D7562-422F-431D-A3B5-37AE10982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3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7F5E87-4405-4D12-B070-18EA1F10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22DC0C-2C69-4F4A-ADFC-45F43167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0A468-9784-4CDE-9A72-5EFBEC73B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13C1-D03C-4561-B0F5-D27BE1411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208B2-C1FB-4380-9CF6-7557FC200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65A60-0020-48AC-8214-94E769D05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0C93B-22A9-45B6-9622-95DDEDF2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D7403-617D-41CB-A68E-2228EDEE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3A6FE2-E5EE-4D9D-B7B7-3517B17D6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5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66219-80FA-422E-938B-2821044D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07F27-4B0A-45A1-B3A6-E5C6214554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06FB-B282-4448-AFAF-9C849D3B40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52799-355E-4FFB-8946-574920191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A57D3-04AB-433B-8524-91F72B27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3FC14-F4C8-458C-AA6B-BFB4540F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9FE090-6717-4EB6-9E44-D311154D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4BB45-F869-477A-940F-2263EF2B4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69D0E-E459-4CEF-B967-55DD59714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C4C3-FC86-44D6-A5EC-23421009959A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BE744-14D9-494D-B16F-6F98A58F0E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48EB4-4328-4600-AD07-CDFFF3D17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2759A-CE26-433E-BEF7-825D84AC9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2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EA55C-8F9C-4442-853A-9DFAA4510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9963"/>
            <a:ext cx="9144000" cy="2149755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" pitchFamily="2" charset="0"/>
              </a:rPr>
              <a:t>Publishing as a Student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8A42A-3EEB-476C-BDD4-36F3FD2186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367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" pitchFamily="2" charset="0"/>
              </a:rPr>
              <a:t>Evgenia Gorina</a:t>
            </a:r>
          </a:p>
          <a:p>
            <a:r>
              <a:rPr lang="en-US" sz="2800" dirty="0">
                <a:solidFill>
                  <a:srgbClr val="002060"/>
                </a:solidFill>
                <a:latin typeface="Times" pitchFamily="2" charset="0"/>
              </a:rPr>
              <a:t>Associate Professor, Public and Nonprofit Management</a:t>
            </a:r>
          </a:p>
          <a:p>
            <a:endParaRPr lang="en-US" sz="2800" dirty="0">
              <a:solidFill>
                <a:srgbClr val="002060"/>
              </a:solidFill>
              <a:latin typeface="Times" pitchFamily="2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Times" pitchFamily="2" charset="0"/>
              </a:rPr>
              <a:t>Grow @ UTD, November 2022</a:t>
            </a:r>
          </a:p>
        </p:txBody>
      </p:sp>
    </p:spTree>
    <p:extLst>
      <p:ext uri="{BB962C8B-B14F-4D97-AF65-F5344CB8AC3E}">
        <p14:creationId xmlns:p14="http://schemas.microsoft.com/office/powerpoint/2010/main" val="2122895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E318-DCF7-4441-828B-3E6A34B8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Working on a Revision (3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6642D-CF30-482C-B161-EA29671EB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100" b="1" dirty="0">
                <a:solidFill>
                  <a:srgbClr val="002060"/>
                </a:solidFill>
              </a:rPr>
              <a:t>Be honest.</a:t>
            </a:r>
          </a:p>
          <a:p>
            <a:pPr marL="0" indent="0">
              <a:buNone/>
            </a:pPr>
            <a:r>
              <a:rPr lang="en-US" sz="3400" b="1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If some comments are impossible to address, honestly explain the best approaches that you have tried to address them. Acknowledge limitations. </a:t>
            </a:r>
          </a:p>
          <a:p>
            <a:pPr lvl="1"/>
            <a:endParaRPr lang="en-US" sz="3800" dirty="0">
              <a:solidFill>
                <a:srgbClr val="002060"/>
              </a:solidFill>
            </a:endParaRP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Communicate to the reviewer that you understood what they wanted you to do even if you can only address their comment partially. Feeling understood matters. </a:t>
            </a:r>
          </a:p>
          <a:p>
            <a:pPr lvl="1"/>
            <a:endParaRPr lang="en-US" sz="3800" dirty="0">
              <a:solidFill>
                <a:srgbClr val="002060"/>
              </a:solidFill>
            </a:endParaRPr>
          </a:p>
          <a:p>
            <a:pPr lvl="1"/>
            <a:r>
              <a:rPr lang="en-US" sz="3800" dirty="0">
                <a:solidFill>
                  <a:srgbClr val="002060"/>
                </a:solidFill>
              </a:rPr>
              <a:t>If a reviewer does not think your paper is making a contribution, honestly explain why you think it does. If they do not like your work – you will still feel good about yourself and your experience because you did the best your could. </a:t>
            </a:r>
          </a:p>
          <a:p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D446425-0F61-4193-A984-19C7E063FF3A}"/>
              </a:ext>
            </a:extLst>
          </p:cNvPr>
          <p:cNvCxnSpPr/>
          <p:nvPr/>
        </p:nvCxnSpPr>
        <p:spPr>
          <a:xfrm>
            <a:off x="510988" y="1425388"/>
            <a:ext cx="11259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902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3E318-DCF7-4441-828B-3E6A34B8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Working on a Revision (4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6642D-CF30-482C-B161-EA29671EB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35235" cy="491583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b="1" dirty="0">
                <a:solidFill>
                  <a:srgbClr val="002060"/>
                </a:solidFill>
              </a:rPr>
              <a:t>Be patient.</a:t>
            </a:r>
          </a:p>
          <a:p>
            <a:pPr marL="0" indent="0">
              <a:buNone/>
            </a:pPr>
            <a:endParaRPr lang="en-US" sz="3300" b="1" dirty="0">
              <a:solidFill>
                <a:srgbClr val="002060"/>
              </a:solidFill>
            </a:endParaRPr>
          </a:p>
          <a:p>
            <a:pPr lvl="1"/>
            <a:r>
              <a:rPr lang="en-US" sz="3900" dirty="0">
                <a:solidFill>
                  <a:srgbClr val="002060"/>
                </a:solidFill>
              </a:rPr>
              <a:t>Write</a:t>
            </a:r>
            <a:r>
              <a:rPr lang="en-US" sz="3900" b="1" dirty="0">
                <a:solidFill>
                  <a:srgbClr val="002060"/>
                </a:solidFill>
              </a:rPr>
              <a:t> </a:t>
            </a:r>
            <a:r>
              <a:rPr lang="en-US" sz="3900" dirty="0">
                <a:solidFill>
                  <a:srgbClr val="002060"/>
                </a:solidFill>
              </a:rPr>
              <a:t>your first draft knowing you may need to rewrite it. </a:t>
            </a:r>
          </a:p>
          <a:p>
            <a:pPr lvl="1"/>
            <a:endParaRPr lang="en-US" sz="3900" dirty="0">
              <a:solidFill>
                <a:srgbClr val="002060"/>
              </a:solidFill>
            </a:endParaRPr>
          </a:p>
          <a:p>
            <a:pPr lvl="1"/>
            <a:r>
              <a:rPr lang="en-US" sz="3900" dirty="0">
                <a:solidFill>
                  <a:srgbClr val="002060"/>
                </a:solidFill>
              </a:rPr>
              <a:t>Write when you are in a good working mood. It will affect your quality of writing. Consider blocking off writing days or writing hours on your Calendar. </a:t>
            </a:r>
          </a:p>
          <a:p>
            <a:pPr lvl="1"/>
            <a:endParaRPr lang="en-US" sz="3900" dirty="0">
              <a:solidFill>
                <a:srgbClr val="002060"/>
              </a:solidFill>
            </a:endParaRPr>
          </a:p>
          <a:p>
            <a:pPr lvl="1"/>
            <a:r>
              <a:rPr lang="en-US" sz="3900" dirty="0">
                <a:solidFill>
                  <a:srgbClr val="002060"/>
                </a:solidFill>
              </a:rPr>
              <a:t>If you don’t feel like handling a comment – switch to another one and return to it later. Be gentle and kind to yourself in this process.  </a:t>
            </a:r>
          </a:p>
          <a:p>
            <a:pPr marL="457200" lvl="1" indent="0">
              <a:buNone/>
            </a:pPr>
            <a:r>
              <a:rPr lang="en-US" sz="3900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sz="3900" dirty="0">
                <a:solidFill>
                  <a:srgbClr val="002060"/>
                </a:solidFill>
              </a:rPr>
              <a:t>Read the best literature in your field. Good writing is contagious.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AE7D02-F7BC-4E73-9EBD-B5D2DE91757C}"/>
              </a:ext>
            </a:extLst>
          </p:cNvPr>
          <p:cNvCxnSpPr/>
          <p:nvPr/>
        </p:nvCxnSpPr>
        <p:spPr>
          <a:xfrm>
            <a:off x="510988" y="1425388"/>
            <a:ext cx="11259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654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90523-A31F-4971-8F43-A768373D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0629" y="2752164"/>
            <a:ext cx="7050741" cy="11923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002060"/>
                </a:solidFill>
              </a:rPr>
              <a:t>Thank you and </a:t>
            </a:r>
            <a:r>
              <a:rPr lang="en-US" sz="3200">
                <a:solidFill>
                  <a:srgbClr val="002060"/>
                </a:solidFill>
              </a:rPr>
              <a:t>good luck!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6C9C-D851-A7B4-1F23-108A0DCA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What Can you Publish?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0D44D-5C89-085F-BDCF-19024CFFE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Peer-reviewed journal articles 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Non-peer reviewed book chapters and books (proposals are peer-reviewed though!)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Book reviews</a:t>
            </a:r>
          </a:p>
          <a:p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Commentaries and Op-eds ~ Public Scholarship is becoming more relevant -&gt; Upcoming SSN Workshop on November 14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189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4908-034E-07E7-9551-5BB4A52E0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Building Self-efficacy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78CD4-F290-E747-E2C6-92F8E3C65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Read a lot to establish mastery in your area early on. 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How do you know if you have mastery? When you are working on a paper, you MUST know key authors and networks of authors who have developed your field.</a:t>
            </a:r>
          </a:p>
          <a:p>
            <a:pPr lvl="1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With time, you will know journals that are a good fit for your work.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Create space for yourself to reflect. Your good work builds on the work done previously. You need to find a question that is interesting regardless of the answer. Write out many questions that you could explore. Papers evolve.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Take opportunities to write and talk about your research. 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Publish with faculty. Pitch your ideas to them proactively.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4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71C50-6C7B-4058-9011-3B9055D15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499" y="26767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" pitchFamily="2" charset="0"/>
              </a:rPr>
              <a:t>Sample Paper Timeline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BCEAA7B-D0FF-4381-AACB-9BD0AC64EFAC}"/>
              </a:ext>
            </a:extLst>
          </p:cNvPr>
          <p:cNvCxnSpPr>
            <a:cxnSpLocks/>
          </p:cNvCxnSpPr>
          <p:nvPr/>
        </p:nvCxnSpPr>
        <p:spPr>
          <a:xfrm flipV="1">
            <a:off x="838200" y="1593234"/>
            <a:ext cx="10423358" cy="70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EA79631-9BA9-4155-939F-BB5261C5AE56}"/>
              </a:ext>
            </a:extLst>
          </p:cNvPr>
          <p:cNvSpPr txBox="1"/>
          <p:nvPr/>
        </p:nvSpPr>
        <p:spPr>
          <a:xfrm>
            <a:off x="405061" y="1743525"/>
            <a:ext cx="1789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Spring 2016 </a:t>
            </a:r>
          </a:p>
          <a:p>
            <a:endParaRPr lang="en-US" b="1" dirty="0"/>
          </a:p>
          <a:p>
            <a:r>
              <a:rPr lang="en-US" dirty="0">
                <a:solidFill>
                  <a:srgbClr val="002060"/>
                </a:solidFill>
              </a:rPr>
              <a:t>Decided to write on the effects of pension reforms on worker attrition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ABF07B-1FAA-4EB0-B2F7-9127C1BE352B}"/>
              </a:ext>
            </a:extLst>
          </p:cNvPr>
          <p:cNvSpPr txBox="1"/>
          <p:nvPr/>
        </p:nvSpPr>
        <p:spPr>
          <a:xfrm>
            <a:off x="1275823" y="3886502"/>
            <a:ext cx="20573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Summer – Fall 2016</a:t>
            </a:r>
          </a:p>
          <a:p>
            <a:r>
              <a:rPr lang="en-US" b="1" dirty="0">
                <a:solidFill>
                  <a:srgbClr val="002060"/>
                </a:solidFill>
              </a:rPr>
              <a:t>  </a:t>
            </a:r>
          </a:p>
          <a:p>
            <a:r>
              <a:rPr lang="en-US" dirty="0">
                <a:solidFill>
                  <a:srgbClr val="002060"/>
                </a:solidFill>
              </a:rPr>
              <a:t>Collected data on reforms by type, decided to focus on turnover, read the literature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BDB18D-94A3-46A9-921A-D94ED42DD8D7}"/>
              </a:ext>
            </a:extLst>
          </p:cNvPr>
          <p:cNvSpPr txBox="1"/>
          <p:nvPr/>
        </p:nvSpPr>
        <p:spPr>
          <a:xfrm>
            <a:off x="3286536" y="1733750"/>
            <a:ext cx="1789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Spring 2017</a:t>
            </a:r>
          </a:p>
          <a:p>
            <a:endParaRPr lang="en-US" b="1" dirty="0"/>
          </a:p>
          <a:p>
            <a:r>
              <a:rPr lang="en-US" dirty="0">
                <a:solidFill>
                  <a:srgbClr val="002060"/>
                </a:solidFill>
              </a:rPr>
              <a:t>Developed reform typology, wrote the first draft, ran the first models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157B47-CC52-4ED0-A29D-7AFBEEFB4C4E}"/>
              </a:ext>
            </a:extLst>
          </p:cNvPr>
          <p:cNvSpPr txBox="1"/>
          <p:nvPr/>
        </p:nvSpPr>
        <p:spPr>
          <a:xfrm>
            <a:off x="6467740" y="1690688"/>
            <a:ext cx="28645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Spring 2018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Refined the typology,</a:t>
            </a:r>
          </a:p>
          <a:p>
            <a:r>
              <a:rPr lang="en-US" dirty="0">
                <a:solidFill>
                  <a:srgbClr val="002060"/>
                </a:solidFill>
              </a:rPr>
              <a:t>finalized the models, focused on writing in March – May, submitted to JPART on </a:t>
            </a:r>
            <a:r>
              <a:rPr lang="en-US" dirty="0">
                <a:solidFill>
                  <a:srgbClr val="C00000"/>
                </a:solidFill>
              </a:rPr>
              <a:t>May 25, 2018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76068A-7F8E-49A3-85E2-DA1CD24F2D3D}"/>
              </a:ext>
            </a:extLst>
          </p:cNvPr>
          <p:cNvSpPr txBox="1"/>
          <p:nvPr/>
        </p:nvSpPr>
        <p:spPr>
          <a:xfrm>
            <a:off x="10136661" y="1704976"/>
            <a:ext cx="16556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Spring 2019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JPART accepted the paper for publication on </a:t>
            </a:r>
            <a:r>
              <a:rPr lang="en-US" dirty="0">
                <a:solidFill>
                  <a:srgbClr val="C00000"/>
                </a:solidFill>
              </a:rPr>
              <a:t>March 27, 2019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BE884C-33DD-4AEA-AFD8-7CF0D85A87DD}"/>
              </a:ext>
            </a:extLst>
          </p:cNvPr>
          <p:cNvSpPr txBox="1"/>
          <p:nvPr/>
        </p:nvSpPr>
        <p:spPr>
          <a:xfrm>
            <a:off x="4285129" y="3886502"/>
            <a:ext cx="24737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Summer – Fall 2017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Presented at ABFM and NTA, realized we had a clear direction forward: we needed to refine reform typology and explain the focus on educational attainment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B7CAB6-F38E-443E-B79E-A42BA9E42D49}"/>
              </a:ext>
            </a:extLst>
          </p:cNvPr>
          <p:cNvSpPr txBox="1"/>
          <p:nvPr/>
        </p:nvSpPr>
        <p:spPr>
          <a:xfrm>
            <a:off x="8249271" y="3891286"/>
            <a:ext cx="283558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Summer – Fall 2018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Worked on the revision: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June 29 </a:t>
            </a:r>
            <a:r>
              <a:rPr lang="en-US" dirty="0">
                <a:solidFill>
                  <a:srgbClr val="002060"/>
                </a:solidFill>
              </a:rPr>
              <a:t>– received R&amp;R</a:t>
            </a:r>
          </a:p>
          <a:p>
            <a:r>
              <a:rPr lang="en-US" dirty="0">
                <a:solidFill>
                  <a:srgbClr val="C00000"/>
                </a:solidFill>
              </a:rPr>
              <a:t>Dec 8, 2018 </a:t>
            </a:r>
            <a:r>
              <a:rPr lang="en-US" dirty="0">
                <a:solidFill>
                  <a:srgbClr val="002060"/>
                </a:solidFill>
              </a:rPr>
              <a:t>– resubmitted</a:t>
            </a:r>
          </a:p>
          <a:p>
            <a:r>
              <a:rPr lang="en-US" dirty="0">
                <a:solidFill>
                  <a:srgbClr val="002060"/>
                </a:solidFill>
              </a:rPr>
              <a:t>Jan 21, 2019 – received R&amp;R</a:t>
            </a:r>
          </a:p>
          <a:p>
            <a:r>
              <a:rPr lang="en-US" dirty="0">
                <a:solidFill>
                  <a:srgbClr val="C00000"/>
                </a:solidFill>
              </a:rPr>
              <a:t>Mar 25, 2019 </a:t>
            </a:r>
            <a:r>
              <a:rPr lang="en-US" dirty="0">
                <a:solidFill>
                  <a:srgbClr val="002060"/>
                </a:solidFill>
              </a:rPr>
              <a:t>– resubmitted</a:t>
            </a:r>
          </a:p>
        </p:txBody>
      </p:sp>
    </p:spTree>
    <p:extLst>
      <p:ext uri="{BB962C8B-B14F-4D97-AF65-F5344CB8AC3E}">
        <p14:creationId xmlns:p14="http://schemas.microsoft.com/office/powerpoint/2010/main" val="75305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0EAC-74C5-FEF1-2989-C5A3FB38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6091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Types of Contribution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1AB56-4535-0207-6760-758D11CB0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9000" y="2160130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Theoretical 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Methodological</a:t>
            </a: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Practical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D4E5BDB-6C59-EA5D-4916-7531434B3F1B}"/>
              </a:ext>
            </a:extLst>
          </p:cNvPr>
          <p:cNvCxnSpPr/>
          <p:nvPr/>
        </p:nvCxnSpPr>
        <p:spPr>
          <a:xfrm>
            <a:off x="5511800" y="4241800"/>
            <a:ext cx="5384800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D8DCF1-848F-14BC-D3EE-F18E237ACA14}"/>
              </a:ext>
            </a:extLst>
          </p:cNvPr>
          <p:cNvCxnSpPr/>
          <p:nvPr/>
        </p:nvCxnSpPr>
        <p:spPr>
          <a:xfrm>
            <a:off x="5461000" y="37846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BB18F7-B0CF-41FF-B475-C91414B1F89E}"/>
              </a:ext>
            </a:extLst>
          </p:cNvPr>
          <p:cNvCxnSpPr/>
          <p:nvPr/>
        </p:nvCxnSpPr>
        <p:spPr>
          <a:xfrm>
            <a:off x="6146800" y="37592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17E73F-30D1-43DB-F17F-7B331CF5187B}"/>
              </a:ext>
            </a:extLst>
          </p:cNvPr>
          <p:cNvCxnSpPr/>
          <p:nvPr/>
        </p:nvCxnSpPr>
        <p:spPr>
          <a:xfrm>
            <a:off x="10896600" y="37592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74F6CC-6165-16D8-0D01-138015A0B6EB}"/>
              </a:ext>
            </a:extLst>
          </p:cNvPr>
          <p:cNvCxnSpPr/>
          <p:nvPr/>
        </p:nvCxnSpPr>
        <p:spPr>
          <a:xfrm>
            <a:off x="7850879" y="37846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34AB61E-ED55-7575-FA8A-3F39DECAC716}"/>
              </a:ext>
            </a:extLst>
          </p:cNvPr>
          <p:cNvCxnSpPr/>
          <p:nvPr/>
        </p:nvCxnSpPr>
        <p:spPr>
          <a:xfrm>
            <a:off x="8432800" y="37846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590619-AF96-FFC4-7E45-264608C92474}"/>
              </a:ext>
            </a:extLst>
          </p:cNvPr>
          <p:cNvCxnSpPr/>
          <p:nvPr/>
        </p:nvCxnSpPr>
        <p:spPr>
          <a:xfrm>
            <a:off x="9702800" y="37846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6BF989-52E3-F3DC-BA4A-F63FA3174E2F}"/>
              </a:ext>
            </a:extLst>
          </p:cNvPr>
          <p:cNvCxnSpPr/>
          <p:nvPr/>
        </p:nvCxnSpPr>
        <p:spPr>
          <a:xfrm>
            <a:off x="10337800" y="3759200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4DC452F-2711-2497-B0AD-7A79CEE5E950}"/>
              </a:ext>
            </a:extLst>
          </p:cNvPr>
          <p:cNvSpPr txBox="1"/>
          <p:nvPr/>
        </p:nvSpPr>
        <p:spPr>
          <a:xfrm rot="19751355">
            <a:off x="5235647" y="2880211"/>
            <a:ext cx="68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Intro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E2462A-FD6F-54A3-581D-00770B4A4442}"/>
              </a:ext>
            </a:extLst>
          </p:cNvPr>
          <p:cNvSpPr txBox="1"/>
          <p:nvPr/>
        </p:nvSpPr>
        <p:spPr>
          <a:xfrm rot="19575470">
            <a:off x="5596998" y="2686767"/>
            <a:ext cx="2339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Background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0D35F3-3CBE-4C07-72AB-38D9ED626410}"/>
              </a:ext>
            </a:extLst>
          </p:cNvPr>
          <p:cNvSpPr txBox="1"/>
          <p:nvPr/>
        </p:nvSpPr>
        <p:spPr>
          <a:xfrm rot="19575470">
            <a:off x="6474790" y="2185015"/>
            <a:ext cx="3690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Literature review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5DE6D9-63AF-5415-6F08-F3A8B3544446}"/>
              </a:ext>
            </a:extLst>
          </p:cNvPr>
          <p:cNvSpPr txBox="1"/>
          <p:nvPr/>
        </p:nvSpPr>
        <p:spPr>
          <a:xfrm rot="19575470">
            <a:off x="8198961" y="2647793"/>
            <a:ext cx="2339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Data &amp; Method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505DC1A-5486-BDF6-CE44-20DA6C1FF3CB}"/>
              </a:ext>
            </a:extLst>
          </p:cNvPr>
          <p:cNvSpPr txBox="1"/>
          <p:nvPr/>
        </p:nvSpPr>
        <p:spPr>
          <a:xfrm rot="19575470">
            <a:off x="9371523" y="2539847"/>
            <a:ext cx="2339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Results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EF0A2C9-80C1-4503-8C70-6F8C4A6D1EEC}"/>
              </a:ext>
            </a:extLst>
          </p:cNvPr>
          <p:cNvSpPr txBox="1"/>
          <p:nvPr/>
        </p:nvSpPr>
        <p:spPr>
          <a:xfrm rot="19575470">
            <a:off x="10183880" y="2481709"/>
            <a:ext cx="2339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Discussion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7A2604-14CF-0964-5267-01329CF576F1}"/>
              </a:ext>
            </a:extLst>
          </p:cNvPr>
          <p:cNvSpPr txBox="1"/>
          <p:nvPr/>
        </p:nvSpPr>
        <p:spPr>
          <a:xfrm rot="19556979">
            <a:off x="6898390" y="1530461"/>
            <a:ext cx="622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Conceptual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framework</a:t>
            </a:r>
            <a:endParaRPr lang="en-US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6EFBCE8-2DB7-78A5-14C2-027A02533CD0}"/>
              </a:ext>
            </a:extLst>
          </p:cNvPr>
          <p:cNvCxnSpPr/>
          <p:nvPr/>
        </p:nvCxnSpPr>
        <p:spPr>
          <a:xfrm>
            <a:off x="6766916" y="3740242"/>
            <a:ext cx="0" cy="9652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35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8" grpId="1"/>
      <p:bldP spid="19" grpId="0"/>
      <p:bldP spid="19" grpId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02AD6-29C0-24BD-0099-56008AA78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Read and talk about your research to establish mastery early on. </a:t>
            </a:r>
          </a:p>
          <a:p>
            <a:r>
              <a:rPr lang="en-US" sz="8600" dirty="0">
                <a:solidFill>
                  <a:srgbClr val="002060"/>
                </a:solidFill>
                <a:latin typeface="Times" pitchFamily="2" charset="0"/>
              </a:rPr>
              <a:t>Be patient.</a:t>
            </a:r>
            <a:endParaRPr lang="en-US" sz="8600" b="1" dirty="0">
              <a:solidFill>
                <a:srgbClr val="002060"/>
              </a:solidFill>
              <a:latin typeface="Times" pitchFamily="2" charset="0"/>
            </a:endParaRPr>
          </a:p>
          <a:p>
            <a:pPr lvl="1"/>
            <a:r>
              <a:rPr lang="en-US" sz="8600" dirty="0">
                <a:solidFill>
                  <a:srgbClr val="002060"/>
                </a:solidFill>
                <a:latin typeface="Times" pitchFamily="2" charset="0"/>
              </a:rPr>
              <a:t>Write</a:t>
            </a:r>
            <a:r>
              <a:rPr lang="en-US" sz="8600" b="1" dirty="0">
                <a:solidFill>
                  <a:srgbClr val="002060"/>
                </a:solidFill>
                <a:latin typeface="Times" pitchFamily="2" charset="0"/>
              </a:rPr>
              <a:t> </a:t>
            </a:r>
            <a:r>
              <a:rPr lang="en-US" sz="8600" dirty="0">
                <a:solidFill>
                  <a:srgbClr val="002060"/>
                </a:solidFill>
                <a:latin typeface="Times" pitchFamily="2" charset="0"/>
              </a:rPr>
              <a:t>your first draft knowing you may need to rewrite it. </a:t>
            </a:r>
          </a:p>
          <a:p>
            <a:pPr lvl="1"/>
            <a:r>
              <a:rPr lang="en-US" sz="8600" dirty="0">
                <a:solidFill>
                  <a:srgbClr val="002060"/>
                </a:solidFill>
                <a:latin typeface="Times" pitchFamily="2" charset="0"/>
              </a:rPr>
              <a:t>Write when you are in a good working mood. It will affect your quality of writing. Consider blocking off writing days or writing hours on your Calendar. </a:t>
            </a:r>
          </a:p>
          <a:p>
            <a:pPr lvl="1"/>
            <a:r>
              <a:rPr lang="en-US" sz="8600" dirty="0">
                <a:solidFill>
                  <a:srgbClr val="002060"/>
                </a:solidFill>
                <a:latin typeface="Times" pitchFamily="2" charset="0"/>
              </a:rPr>
              <a:t>If you don’t feel like handling a particular section – switch to another one and return to it later. Be kind to yourself in this process.  </a:t>
            </a:r>
          </a:p>
          <a:p>
            <a:r>
              <a:rPr lang="en-US" sz="86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Set clear goals to make progress incrementally. If you do not submit, you do not publish.</a:t>
            </a:r>
          </a:p>
          <a:p>
            <a:r>
              <a:rPr lang="en-US" sz="86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There is no second chance to make the first impression after you submit. Pay attention to the clarity of your abstract, formatting, etc.</a:t>
            </a:r>
          </a:p>
          <a:p>
            <a:endParaRPr lang="en-US" sz="8600" dirty="0">
              <a:solidFill>
                <a:schemeClr val="accent1">
                  <a:lumMod val="50000"/>
                </a:schemeClr>
              </a:solidFill>
              <a:latin typeface="Times" pitchFamily="2" charset="0"/>
            </a:endParaRPr>
          </a:p>
          <a:p>
            <a:pPr marL="0" indent="0">
              <a:buNone/>
            </a:pPr>
            <a:endParaRPr lang="en-US" sz="8600" dirty="0">
              <a:solidFill>
                <a:schemeClr val="accent1">
                  <a:lumMod val="50000"/>
                </a:schemeClr>
              </a:solidFill>
              <a:latin typeface="Times" pitchFamily="2" charset="0"/>
            </a:endParaRPr>
          </a:p>
          <a:p>
            <a:pPr marL="457200" lvl="1" indent="0">
              <a:buNone/>
            </a:pPr>
            <a:endParaRPr lang="en-US" dirty="0">
              <a:latin typeface="Times" pitchFamily="2" charset="0"/>
            </a:endParaRP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C0D7F5-5DCF-A6DB-55B2-6CAE60E88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Key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030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AC123-AFFD-1CC5-D498-48E5AE8FD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" pitchFamily="2" charset="0"/>
              </a:rPr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70151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C9774-0A70-4D2C-9818-F22E09DB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Working on a Revision (1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E465-5B2D-4A7A-A6FF-74DA9135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322860" cy="4961123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b="1" dirty="0">
                <a:solidFill>
                  <a:srgbClr val="002060"/>
                </a:solidFill>
              </a:rPr>
              <a:t>Read comments many times to comprehend them.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Take a printout of the comments with you to coffee shops, parks, meetings, classes. </a:t>
            </a:r>
          </a:p>
          <a:p>
            <a:pPr lvl="1"/>
            <a:endParaRPr lang="en-US" sz="2800" dirty="0">
              <a:solidFill>
                <a:srgbClr val="002060"/>
              </a:solidFill>
            </a:endParaRP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Make notes on the printout, single out the main expectations, perhaps, the same comments made by different reviewers.</a:t>
            </a:r>
          </a:p>
          <a:p>
            <a:pPr lvl="1"/>
            <a:endParaRPr lang="en-US" sz="2800" dirty="0">
              <a:solidFill>
                <a:srgbClr val="002060"/>
              </a:solidFill>
            </a:endParaRP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As you read the printout, put ideas about addressing the comments on the margins if they come to mind.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1D4EC65-D9A2-4DDD-A22F-DF5C9228F5E8}"/>
              </a:ext>
            </a:extLst>
          </p:cNvPr>
          <p:cNvCxnSpPr/>
          <p:nvPr/>
        </p:nvCxnSpPr>
        <p:spPr>
          <a:xfrm>
            <a:off x="510988" y="1425388"/>
            <a:ext cx="11259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474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C9774-0A70-4D2C-9818-F22E09DB2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Working on a Revision (2 of 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DE465-5B2D-4A7A-A6FF-74DA91359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53165" cy="496112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200" b="1" dirty="0">
                <a:solidFill>
                  <a:srgbClr val="002060"/>
                </a:solidFill>
              </a:rPr>
              <a:t>Respect the reviewer and editor time as you write</a:t>
            </a:r>
            <a:r>
              <a:rPr lang="en-US" sz="3200" dirty="0">
                <a:solidFill>
                  <a:srgbClr val="002060"/>
                </a:solidFill>
              </a:rPr>
              <a:t>.</a:t>
            </a: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Be concise.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Use action verbs to focus the reader on what you did (added, removed, emphasized, etc.).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Use simple syntax to create a good flow of ideas.  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Be specific.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Focus your paragraphs on a single main idea. Keep your paragraphs short and clear.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Provide enough details. For example, after explaining what you did – indicate specific pages or insert a direct citation of your revised text.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sz="2800" dirty="0">
                <a:solidFill>
                  <a:srgbClr val="002060"/>
                </a:solidFill>
              </a:rPr>
              <a:t>Format your response file well.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It keeps you organized you as you work.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It helps the reader distinguish your responses from the original comments quickly.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F67D735-7043-497B-9B8F-92999260C7BD}"/>
              </a:ext>
            </a:extLst>
          </p:cNvPr>
          <p:cNvCxnSpPr/>
          <p:nvPr/>
        </p:nvCxnSpPr>
        <p:spPr>
          <a:xfrm>
            <a:off x="510988" y="1425388"/>
            <a:ext cx="11259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241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1093</Words>
  <Application>Microsoft Macintosh PowerPoint</Application>
  <PresentationFormat>Widescreen</PresentationFormat>
  <Paragraphs>127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Times</vt:lpstr>
      <vt:lpstr>Arial</vt:lpstr>
      <vt:lpstr>Calibri</vt:lpstr>
      <vt:lpstr>Calibri Light</vt:lpstr>
      <vt:lpstr>Office Theme</vt:lpstr>
      <vt:lpstr>Publishing as a Student</vt:lpstr>
      <vt:lpstr>What Can you Publish?</vt:lpstr>
      <vt:lpstr>Building Self-efficacy</vt:lpstr>
      <vt:lpstr>Sample Paper Timeline</vt:lpstr>
      <vt:lpstr>Types of Contribution</vt:lpstr>
      <vt:lpstr>Key Points</vt:lpstr>
      <vt:lpstr>PowerPoint Presentation</vt:lpstr>
      <vt:lpstr>Working on a Revision (1 of 4)</vt:lpstr>
      <vt:lpstr>Working on a Revision (2 of 4)</vt:lpstr>
      <vt:lpstr>Working on a Revision (3 of 4)</vt:lpstr>
      <vt:lpstr>Working on a Revision (4 of 4)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Gorina, Evgenia</dc:creator>
  <cp:lastModifiedBy>Kim, Dohyeong</cp:lastModifiedBy>
  <cp:revision>48</cp:revision>
  <dcterms:created xsi:type="dcterms:W3CDTF">2019-06-11T01:05:30Z</dcterms:created>
  <dcterms:modified xsi:type="dcterms:W3CDTF">2022-11-04T22:50:54Z</dcterms:modified>
</cp:coreProperties>
</file>