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512" r:id="rId3"/>
    <p:sldId id="513" r:id="rId4"/>
    <p:sldId id="514" r:id="rId5"/>
    <p:sldId id="515" r:id="rId6"/>
    <p:sldId id="518" r:id="rId7"/>
    <p:sldId id="517" r:id="rId8"/>
    <p:sldId id="516" r:id="rId9"/>
    <p:sldId id="524" r:id="rId10"/>
    <p:sldId id="519" r:id="rId11"/>
    <p:sldId id="520" r:id="rId12"/>
    <p:sldId id="521" r:id="rId13"/>
    <p:sldId id="522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85282" autoAdjust="0"/>
  </p:normalViewPr>
  <p:slideViewPr>
    <p:cSldViewPr>
      <p:cViewPr varScale="1">
        <p:scale>
          <a:sx n="100" d="100"/>
          <a:sy n="100" d="100"/>
        </p:scale>
        <p:origin x="187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61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743980-7720-4D20-80DE-2CB6F092FF0B}" type="datetimeFigureOut">
              <a:rPr lang="en-US"/>
              <a:pPr>
                <a:defRPr/>
              </a:pPr>
              <a:t>11/4/22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BB0A11-11D2-4FC3-A2FB-2648FA84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B05EFA-7567-4CF0-B91F-B4C48B092356}" type="datetimeFigureOut">
              <a:rPr lang="en-US"/>
              <a:pPr>
                <a:defRPr/>
              </a:pPr>
              <a:t>11/4/22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8D4380-6677-4828-AF57-5103674E0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9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9C72-A956-4A66-ADFA-84868EE85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7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583C-1F4D-4760-ABD6-C644DAE22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0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22B8F-9A9C-4FB8-9DC9-52B2DA8F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2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A5A9-6AEA-4E51-A4D3-F3991A7F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6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22816-0539-4DA3-B366-C36BC8DCF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417E-D789-4782-A9AA-EE43C622E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6633-F906-45B9-A217-7EC22CFEC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0153-CAAE-4094-A967-80C30359C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2712E-482D-45B4-B24C-0F103F7C7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D0BE-90B2-4C42-9F13-26B1F00E5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3B32-4D03-4C0E-B962-AA796477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8D85-49B3-4D21-8B51-1880BEC58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8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A4AFEF3-ED52-46C9-B15D-B6AD56E26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17513" y="1066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anet.org/academic-professional-resources/asa-grants-and-fellowships/asa-doctoral-dissertation-research-improvement-grants-asa-ddrig" TargetMode="External"/><Relationship Id="rId2" Type="http://schemas.openxmlformats.org/officeDocument/2006/relationships/hyperlink" Target="https://beta.nsf.gov/funding/opportunities/human-environment-geographical-sciences-progr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ta.nsf.gov/funding/opportunities/science-technology-studies-sts" TargetMode="External"/><Relationship Id="rId5" Type="http://schemas.openxmlformats.org/officeDocument/2006/relationships/hyperlink" Target="https://beta.nsf.gov/funding/opportunities/decision-risk-management-sciences-drms" TargetMode="External"/><Relationship Id="rId4" Type="http://schemas.openxmlformats.org/officeDocument/2006/relationships/hyperlink" Target="https://beta.nsf.gov/funding/opportunities/economic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ago.com/academy/experts-take-on-post-publication-peer-review/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chalkboard/q/questions.html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options.irpp.org/magazines/innovation-nation/a-call-for-centralized-access-to-rd-funding-in-canad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psynergy.com.au/racgp-2021-education-research-grants-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brown.tech/2021/01/19/competition-policy-vs-the-world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scholarship.org/smart?id=kb_article&amp;sys_id=3db0a713dbbd0300b67330ca7c96197c" TargetMode="External"/><Relationship Id="rId2" Type="http://schemas.openxmlformats.org/officeDocument/2006/relationships/hyperlink" Target="https://www.krellinst.org/csg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dsegfellowships.org/" TargetMode="External"/><Relationship Id="rId5" Type="http://schemas.openxmlformats.org/officeDocument/2006/relationships/hyperlink" Target="https://stemfellowships.org/applicants" TargetMode="External"/><Relationship Id="rId4" Type="http://schemas.openxmlformats.org/officeDocument/2006/relationships/hyperlink" Target="https://gemfellowship.org/application-process/#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/>
              <a:t>Grant Opportunities for PhD Students</a:t>
            </a:r>
            <a:endParaRPr lang="en-US" sz="5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11/04/2022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Yongwan Chun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C6F7-0F89-FF3E-B4C3-883DC5A6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DDRI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84806-471F-F723-F219-D385294A5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doctoral students To improve the quality of their dissertation research</a:t>
            </a:r>
          </a:p>
          <a:p>
            <a:r>
              <a:rPr lang="en-US" dirty="0"/>
              <a:t>Funds cover a wide range of costs</a:t>
            </a:r>
          </a:p>
          <a:p>
            <a:pPr lvl="1"/>
            <a:r>
              <a:rPr lang="en-US" dirty="0"/>
              <a:t>Travel, data collection activities, equipment, subject payments, materials, and supplies </a:t>
            </a:r>
          </a:p>
          <a:p>
            <a:r>
              <a:rPr lang="en-US" dirty="0"/>
              <a:t>Potential programs</a:t>
            </a:r>
          </a:p>
          <a:p>
            <a:pPr lvl="1"/>
            <a:r>
              <a:rPr lang="en-US" dirty="0"/>
              <a:t>Human-Environment and Geographical Sciences (</a:t>
            </a:r>
            <a:r>
              <a:rPr lang="en-US" dirty="0">
                <a:hlinkClick r:id="rId2"/>
              </a:rPr>
              <a:t>HEGS-DDRI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American Sociological Association (</a:t>
            </a:r>
            <a:r>
              <a:rPr lang="en-US" dirty="0">
                <a:hlinkClick r:id="rId3"/>
              </a:rPr>
              <a:t>ASA DDRIG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The Sociology DDRIG program has transferred from NSF to ASA</a:t>
            </a:r>
          </a:p>
          <a:p>
            <a:pPr lvl="1"/>
            <a:r>
              <a:rPr lang="en-US" dirty="0"/>
              <a:t>Economics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Decision, Risk and Management Science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Science and Technology Studies (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They have different deadlines</a:t>
            </a:r>
          </a:p>
        </p:txBody>
      </p:sp>
    </p:spTree>
    <p:extLst>
      <p:ext uri="{BB962C8B-B14F-4D97-AF65-F5344CB8AC3E}">
        <p14:creationId xmlns:p14="http://schemas.microsoft.com/office/powerpoint/2010/main" val="763912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C626-904D-859A-A401-8D397D0A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HEGS-DDRI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6BD5D-F0CA-E83F-B783-40A9D0574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6D8502-19B0-8FCD-8AA2-42C4E31BA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22689"/>
            <a:ext cx="8229600" cy="490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4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A6-418B-C432-F8B1-98A4BB95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HEGS-DDRI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2E2B0-7BA6-21C0-DFC8-7BAECF8F1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5D4CB6-6DCB-0566-D5D4-37C7A2EF6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87966"/>
            <a:ext cx="8229600" cy="447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3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33F4-1CF7-29EB-50E0-79B49E6F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FE77-0905-BA6E-C325-A5108295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Beyond the scope of this presentation</a:t>
            </a:r>
          </a:p>
          <a:p>
            <a:r>
              <a:rPr lang="en-US" dirty="0"/>
              <a:t>Resources are available</a:t>
            </a:r>
          </a:p>
          <a:p>
            <a:pPr lvl="1"/>
            <a:r>
              <a:rPr lang="en-US" dirty="0"/>
              <a:t>UTD: Proposal writing resource </a:t>
            </a:r>
          </a:p>
          <a:p>
            <a:pPr lvl="2"/>
            <a:r>
              <a:rPr lang="en-US" dirty="0"/>
              <a:t>https://research.utdallas.edu/researchers/grant-process/research-development/proposal-writing-resources</a:t>
            </a:r>
          </a:p>
          <a:p>
            <a:pPr lvl="1"/>
            <a:r>
              <a:rPr lang="en-US" dirty="0"/>
              <a:t>NSF workshops</a:t>
            </a:r>
          </a:p>
          <a:p>
            <a:pPr lvl="2"/>
            <a:r>
              <a:rPr lang="en-US" dirty="0"/>
              <a:t>e.g., DDRI Workshop 2021 https://www.researchdevelopment.socsci.uci.edu/files/documents/2021/NSF%20DDRI%20Workshop-F2021.pdf</a:t>
            </a:r>
          </a:p>
          <a:p>
            <a:pPr lvl="1"/>
            <a:r>
              <a:rPr lang="en-US" dirty="0"/>
              <a:t>Your advisor can be your primary resources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7B76B-AF04-D911-051A-0F5BD7E13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10000" y="5105400"/>
            <a:ext cx="4276725" cy="137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4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6B0ED2-8B4A-16E6-4EC1-9A0F3EB8AA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43863" y="2379662"/>
            <a:ext cx="4056274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2973-9E2C-840F-234E-728EBEF6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A7F7-3146-9373-3863-03ABA52B5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dirty="0"/>
              <a:t>“A grant is a way the government funds your ideas and projects to provide public services and stimulate the economy” - grants.gov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dirty="0"/>
              <a:t>“A grant is a fund given by an end entity grant to an individual or another entity for a specific purpose linked to public benefit” - Wikipedia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FA8ADA-8490-51E3-3EAF-FB7DE162B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03180" y="5079365"/>
            <a:ext cx="3657600" cy="12801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3098B2-13D0-BEBD-A115-607778B08835}"/>
              </a:ext>
            </a:extLst>
          </p:cNvPr>
          <p:cNvSpPr txBox="1"/>
          <p:nvPr/>
        </p:nvSpPr>
        <p:spPr>
          <a:xfrm>
            <a:off x="310224" y="8802840"/>
            <a:ext cx="5878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policyoptions.irpp.org/magazines/innovation-nation/a-call-for-centralized-access-to-rd-funding-in-canada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d/3.0/"/>
              </a:rPr>
              <a:t>CC BY-ND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06127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1E1D-0CA2-0103-6D14-18B21C3A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A6FA-0C4A-69CA-ACA3-7DAB595F5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Grants support research</a:t>
            </a:r>
          </a:p>
          <a:p>
            <a:r>
              <a:rPr lang="en-US" dirty="0"/>
              <a:t>Can cover expenses for research activities</a:t>
            </a:r>
          </a:p>
          <a:p>
            <a:pPr lvl="1"/>
            <a:r>
              <a:rPr lang="en-US" dirty="0"/>
              <a:t>Tuitions, stipends, travels, materials, and more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Government departments</a:t>
            </a:r>
          </a:p>
          <a:p>
            <a:pPr lvl="2"/>
            <a:r>
              <a:rPr lang="en-US" dirty="0"/>
              <a:t>Federal, State, Local</a:t>
            </a:r>
          </a:p>
          <a:p>
            <a:pPr lvl="1"/>
            <a:r>
              <a:rPr lang="en-US" dirty="0"/>
              <a:t>College-sponsored</a:t>
            </a:r>
          </a:p>
          <a:p>
            <a:pPr lvl="1"/>
            <a:r>
              <a:rPr lang="en-US" dirty="0"/>
              <a:t>Scientific societies</a:t>
            </a:r>
          </a:p>
          <a:p>
            <a:pPr lvl="1"/>
            <a:r>
              <a:rPr lang="en-US" dirty="0"/>
              <a:t>Corporate-sponsored</a:t>
            </a:r>
          </a:p>
          <a:p>
            <a:pPr lvl="2"/>
            <a:r>
              <a:rPr lang="en-US" dirty="0"/>
              <a:t>e.g., Google PhD Fellowship Program (https://research.google/outreach/phd-fellowship/)</a:t>
            </a:r>
          </a:p>
          <a:p>
            <a:pPr lvl="1"/>
            <a:endParaRPr lang="en-US" dirty="0"/>
          </a:p>
          <a:p>
            <a:pPr lvl="1"/>
            <a:endParaRPr lang="en-US" sz="3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AB3436-BDC2-5DF0-7130-AC18FDE162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73042" y="3200400"/>
            <a:ext cx="341375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7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48C7-3473-35C4-FEDC-342BF35F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funding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33E5-6506-1EBC-700A-DD64ACEB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Science Foundation (NSF)</a:t>
            </a:r>
          </a:p>
          <a:p>
            <a:r>
              <a:rPr lang="en-US" dirty="0"/>
              <a:t>National Institute of Health (NIH)</a:t>
            </a:r>
          </a:p>
          <a:p>
            <a:r>
              <a:rPr lang="en-US" dirty="0"/>
              <a:t>National Aeronautics and Space Administration (NASA)</a:t>
            </a:r>
          </a:p>
          <a:p>
            <a:r>
              <a:rPr lang="en-US" dirty="0"/>
              <a:t>US Department of Energy</a:t>
            </a:r>
          </a:p>
          <a:p>
            <a:r>
              <a:rPr lang="en-US" dirty="0"/>
              <a:t>US Department of Defense</a:t>
            </a:r>
          </a:p>
          <a:p>
            <a:r>
              <a:rPr lang="en-US" dirty="0"/>
              <a:t>US Department of Justice</a:t>
            </a:r>
          </a:p>
          <a:p>
            <a:r>
              <a:rPr lang="en-US" dirty="0"/>
              <a:t>US Department of Homeland Security</a:t>
            </a:r>
          </a:p>
          <a:p>
            <a:r>
              <a:rPr lang="en-US" dirty="0"/>
              <a:t>More</a:t>
            </a:r>
          </a:p>
          <a:p>
            <a:pPr lvl="1"/>
            <a:r>
              <a:rPr lang="en-US" dirty="0"/>
              <a:t>https://www.grants.gov/learn-grants/grant-making-agencies.html</a:t>
            </a:r>
          </a:p>
        </p:txBody>
      </p:sp>
      <p:pic>
        <p:nvPicPr>
          <p:cNvPr id="1026" name="Picture 2" descr="National Science Foundation - Wikipedia">
            <a:extLst>
              <a:ext uri="{FF2B5EF4-FFF2-40B4-BE49-F238E27FC236}">
                <a16:creationId xmlns:a16="http://schemas.microsoft.com/office/drawing/2014/main" id="{5A78613C-7464-3C3F-ED3A-8ACA6795A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62317"/>
            <a:ext cx="914400" cy="91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ional Institutes of Health (NIH) - YouTube">
            <a:extLst>
              <a:ext uri="{FF2B5EF4-FFF2-40B4-BE49-F238E27FC236}">
                <a16:creationId xmlns:a16="http://schemas.microsoft.com/office/drawing/2014/main" id="{2CF2A4B2-07C9-9619-E8D9-FC2D008E9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51" y="1266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ASA">
            <a:extLst>
              <a:ext uri="{FF2B5EF4-FFF2-40B4-BE49-F238E27FC236}">
                <a16:creationId xmlns:a16="http://schemas.microsoft.com/office/drawing/2014/main" id="{2CDC1292-5B2D-D92A-FA9E-AE84B0173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38368"/>
            <a:ext cx="914400" cy="71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SDA Farm Service Agency Home Page">
            <a:extLst>
              <a:ext uri="{FF2B5EF4-FFF2-40B4-BE49-F238E27FC236}">
                <a16:creationId xmlns:a16="http://schemas.microsoft.com/office/drawing/2014/main" id="{BB5FA1C2-993F-2912-2961-E489EF483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51" y="2987021"/>
            <a:ext cx="914400" cy="62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U.S. Department of Energy (@ENERGY) / Twitter">
            <a:extLst>
              <a:ext uri="{FF2B5EF4-FFF2-40B4-BE49-F238E27FC236}">
                <a16:creationId xmlns:a16="http://schemas.microsoft.com/office/drawing/2014/main" id="{2DFCC93A-F505-8D8E-13FC-77D62DEFC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51" y="5410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United States Department of Defense - Wikipedia">
            <a:extLst>
              <a:ext uri="{FF2B5EF4-FFF2-40B4-BE49-F238E27FC236}">
                <a16:creationId xmlns:a16="http://schemas.microsoft.com/office/drawing/2014/main" id="{186742EA-1C87-E8C7-7B96-640FA99C8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817" y="4042664"/>
            <a:ext cx="914400" cy="91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United States Department of Justice - Wikipedia">
            <a:extLst>
              <a:ext uri="{FF2B5EF4-FFF2-40B4-BE49-F238E27FC236}">
                <a16:creationId xmlns:a16="http://schemas.microsoft.com/office/drawing/2014/main" id="{09E0278F-8A2E-C84A-FBA5-6FD895652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462" y="5407953"/>
            <a:ext cx="91440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department of homeland security">
            <a:extLst>
              <a:ext uri="{FF2B5EF4-FFF2-40B4-BE49-F238E27FC236}">
                <a16:creationId xmlns:a16="http://schemas.microsoft.com/office/drawing/2014/main" id="{E18EE98D-87A4-EA2D-4544-9CC1A22D8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8" y="5406118"/>
            <a:ext cx="91440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1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FDD9-D219-2964-A098-58E7C78B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6A61C-B616-9F54-0986-5667AB32A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Heavy competitions</a:t>
            </a:r>
          </a:p>
          <a:p>
            <a:r>
              <a:rPr lang="en-US" dirty="0"/>
              <a:t>Hard to compete against people with an established career</a:t>
            </a:r>
          </a:p>
          <a:p>
            <a:pPr lvl="1"/>
            <a:r>
              <a:rPr lang="en-US" dirty="0"/>
              <a:t>Common for people in their early career stage</a:t>
            </a:r>
          </a:p>
          <a:p>
            <a:pPr lvl="1"/>
            <a:r>
              <a:rPr lang="en-US" dirty="0"/>
              <a:t>e.g., junior faculty members</a:t>
            </a:r>
          </a:p>
          <a:p>
            <a:r>
              <a:rPr lang="en-US" dirty="0"/>
              <a:t>Research grants only for students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36C06-44CA-2824-F656-68CD8674C3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600" y="3886200"/>
            <a:ext cx="296588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1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E98C-81D2-E56C-41A9-220CBB48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A37F-8F52-C00D-C243-D7859021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Grants.gov, for example</a:t>
            </a:r>
          </a:p>
          <a:p>
            <a:pPr lvl="1"/>
            <a:r>
              <a:rPr lang="en-US" dirty="0"/>
              <a:t>Federal grants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752C09-7B92-B81D-FCBE-BA81F3C42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17" y="2286000"/>
            <a:ext cx="829011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2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8E0A-14A9-D5E7-39C8-240CC022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places with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CEF7-39A8-4D4B-17BF-3210B2D6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Organizations have compiled lists</a:t>
            </a:r>
            <a:endParaRPr lang="en-US" b="1" dirty="0"/>
          </a:p>
          <a:p>
            <a:r>
              <a:rPr lang="en-US" dirty="0"/>
              <a:t>AAAS</a:t>
            </a:r>
          </a:p>
          <a:p>
            <a:pPr lvl="1"/>
            <a:r>
              <a:rPr lang="en-US" dirty="0"/>
              <a:t>https://www.science.org/content/page/where-search-funding?cookieSet=1</a:t>
            </a:r>
          </a:p>
          <a:p>
            <a:r>
              <a:rPr lang="en-US" dirty="0"/>
              <a:t>UTD </a:t>
            </a:r>
          </a:p>
          <a:p>
            <a:pPr lvl="1"/>
            <a:r>
              <a:rPr lang="en-US" dirty="0"/>
              <a:t>https://research.utdallas.edu/researchers/grant-process/research-development/graduate-research-fellowships</a:t>
            </a:r>
          </a:p>
          <a:p>
            <a:r>
              <a:rPr lang="en-US" dirty="0"/>
              <a:t>Scientific Society</a:t>
            </a:r>
          </a:p>
          <a:p>
            <a:pPr lvl="1"/>
            <a:r>
              <a:rPr lang="en-US" dirty="0"/>
              <a:t>American Association of Geographers </a:t>
            </a:r>
          </a:p>
          <a:p>
            <a:pPr lvl="2"/>
            <a:r>
              <a:rPr lang="en-US" dirty="0"/>
              <a:t>https://www.aag.org/award-index/?view=aag-awards</a:t>
            </a:r>
          </a:p>
          <a:p>
            <a:pPr lvl="1"/>
            <a:r>
              <a:rPr lang="en-US" dirty="0"/>
              <a:t>North American Regional Science Council</a:t>
            </a:r>
          </a:p>
          <a:p>
            <a:pPr lvl="2"/>
            <a:r>
              <a:rPr lang="en-US" dirty="0"/>
              <a:t>https://www.narsc.org/newsite/awards-prizes/stevens-graduate-fellowship/</a:t>
            </a:r>
          </a:p>
        </p:txBody>
      </p:sp>
    </p:spTree>
    <p:extLst>
      <p:ext uri="{BB962C8B-B14F-4D97-AF65-F5344CB8AC3E}">
        <p14:creationId xmlns:p14="http://schemas.microsoft.com/office/powerpoint/2010/main" val="151690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59E3-6BC1-EF78-A6BA-10579227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notable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30BC-9A4D-9440-98C9-9BC8E7C20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</a:t>
            </a:r>
          </a:p>
          <a:p>
            <a:pPr lvl="1"/>
            <a:r>
              <a:rPr lang="en-US" dirty="0"/>
              <a:t>Research Fellowship Awards (F)</a:t>
            </a:r>
          </a:p>
          <a:p>
            <a:pPr lvl="2"/>
            <a:r>
              <a:rPr lang="en-US" dirty="0"/>
              <a:t>F30: Individual Fellowship (MD/PhD students)</a:t>
            </a:r>
          </a:p>
          <a:p>
            <a:pPr lvl="2"/>
            <a:r>
              <a:rPr lang="en-US" dirty="0"/>
              <a:t>F31: Predoctoral Individual National Research Service Award</a:t>
            </a:r>
          </a:p>
          <a:p>
            <a:pPr lvl="2"/>
            <a:r>
              <a:rPr lang="en-US" dirty="0"/>
              <a:t>F32: Postdoctoral Individual National Research Service Award</a:t>
            </a:r>
          </a:p>
          <a:p>
            <a:r>
              <a:rPr lang="en-US" dirty="0"/>
              <a:t>NSF</a:t>
            </a:r>
          </a:p>
          <a:p>
            <a:pPr lvl="1"/>
            <a:r>
              <a:rPr lang="en-US" dirty="0"/>
              <a:t>Graduate Research Fellowship Program (GRFP)</a:t>
            </a:r>
          </a:p>
          <a:p>
            <a:pPr lvl="2"/>
            <a:r>
              <a:rPr lang="en-US" dirty="0"/>
              <a:t>Students who have completed no more than one academic year</a:t>
            </a:r>
          </a:p>
          <a:p>
            <a:pPr lvl="2"/>
            <a:r>
              <a:rPr lang="en-US" dirty="0"/>
              <a:t>https://www.nsfgrfp.org/ </a:t>
            </a:r>
          </a:p>
          <a:p>
            <a:pPr lvl="1"/>
            <a:r>
              <a:rPr lang="en-US" dirty="0"/>
              <a:t>Doctoral Dissertation Research Improvement (DDRI) Awards</a:t>
            </a:r>
          </a:p>
        </p:txBody>
      </p:sp>
    </p:spTree>
    <p:extLst>
      <p:ext uri="{BB962C8B-B14F-4D97-AF65-F5344CB8AC3E}">
        <p14:creationId xmlns:p14="http://schemas.microsoft.com/office/powerpoint/2010/main" val="396852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B1D1-7993-E903-279C-98508007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the GRFP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7B609-D94F-FFC5-55FF-9893EA591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Department of Energy Computational Science Graduate Fellowship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>
              <a:spcAft>
                <a:spcPts val="1200"/>
              </a:spcAft>
            </a:pPr>
            <a:r>
              <a:rPr lang="en-US" dirty="0"/>
              <a:t>Department of Defense Science, Mathematics and Research for Transformation (SMART) Scholarship for Service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pPr>
              <a:spcAft>
                <a:spcPts val="1200"/>
              </a:spcAft>
            </a:pPr>
            <a:r>
              <a:rPr lang="en-US" dirty="0"/>
              <a:t>Graduate Education for Minorities (GEM) Consortium Fellowships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pPr>
              <a:spcAft>
                <a:spcPts val="1200"/>
              </a:spcAft>
            </a:pPr>
            <a:r>
              <a:rPr lang="en-US" dirty="0"/>
              <a:t>Graduate Fellowships for Science, Technology, Engineering, and Mathematics Diversity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pPr>
              <a:spcAft>
                <a:spcPts val="1200"/>
              </a:spcAft>
            </a:pPr>
            <a:r>
              <a:rPr lang="en-US" dirty="0"/>
              <a:t>National Defense Science and Engineering Graduate Fellowship Program (NDSEG, 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14630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5771</TotalTime>
  <Words>614</Words>
  <Application>Microsoft Macintosh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Garamond</vt:lpstr>
      <vt:lpstr>Times New Roman</vt:lpstr>
      <vt:lpstr>Verdana</vt:lpstr>
      <vt:lpstr>Wingdings</vt:lpstr>
      <vt:lpstr>Level</vt:lpstr>
      <vt:lpstr>Grant Opportunities for PhD Students</vt:lpstr>
      <vt:lpstr>Grants</vt:lpstr>
      <vt:lpstr>Research grants</vt:lpstr>
      <vt:lpstr>Federal funding agencies</vt:lpstr>
      <vt:lpstr>Competitions</vt:lpstr>
      <vt:lpstr>Where to search</vt:lpstr>
      <vt:lpstr>Some places with a list</vt:lpstr>
      <vt:lpstr>Some notable programs</vt:lpstr>
      <vt:lpstr>Alternatives to the GRFP</vt:lpstr>
      <vt:lpstr>DDRI Awards</vt:lpstr>
      <vt:lpstr>HEGS-DDRI</vt:lpstr>
      <vt:lpstr>HEGS-DDRI</vt:lpstr>
      <vt:lpstr>How to write a good proposal</vt:lpstr>
      <vt:lpstr>Questions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Cartographic and Geographic visualization</dc:title>
  <dc:creator>eunhye yoo</dc:creator>
  <cp:lastModifiedBy>Kim, Dohyeong</cp:lastModifiedBy>
  <cp:revision>1647</cp:revision>
  <cp:lastPrinted>1601-01-01T00:00:00Z</cp:lastPrinted>
  <dcterms:created xsi:type="dcterms:W3CDTF">2007-08-17T17:29:00Z</dcterms:created>
  <dcterms:modified xsi:type="dcterms:W3CDTF">2022-11-04T22:49:49Z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TC010721381033</vt:lpwstr>
  </property>
</Properties>
</file>