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304" r:id="rId5"/>
    <p:sldId id="306" r:id="rId6"/>
    <p:sldId id="302" r:id="rId7"/>
    <p:sldId id="267" r:id="rId8"/>
    <p:sldId id="305" r:id="rId9"/>
    <p:sldId id="260" r:id="rId10"/>
    <p:sldId id="30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3480F-A4FE-4D2F-AE7E-ADD496231C20}" v="36" dt="2023-05-24T14:12:31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EB56C-7CF7-4E21-93F1-72A51C9B0DCB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07E19BE-B595-4798-A28B-53962D516A4C}">
      <dgm:prSet phldrT="[Text]"/>
      <dgm:spPr/>
      <dgm:t>
        <a:bodyPr/>
        <a:lstStyle/>
        <a:p>
          <a:r>
            <a:rPr lang="en-US" dirty="0"/>
            <a:t>Grants</a:t>
          </a:r>
        </a:p>
      </dgm:t>
    </dgm:pt>
    <dgm:pt modelId="{BCA66949-F3BC-4F68-AE3C-3766809B6B9F}" type="parTrans" cxnId="{E3B8E53D-14E1-4B25-B74B-FA2B8D166C9C}">
      <dgm:prSet/>
      <dgm:spPr/>
      <dgm:t>
        <a:bodyPr/>
        <a:lstStyle/>
        <a:p>
          <a:endParaRPr lang="en-US"/>
        </a:p>
      </dgm:t>
    </dgm:pt>
    <dgm:pt modelId="{5BC12B00-B491-49B5-9175-485BE18D7EDA}" type="sibTrans" cxnId="{E3B8E53D-14E1-4B25-B74B-FA2B8D166C9C}">
      <dgm:prSet/>
      <dgm:spPr/>
      <dgm:t>
        <a:bodyPr/>
        <a:lstStyle/>
        <a:p>
          <a:endParaRPr lang="en-US"/>
        </a:p>
      </dgm:t>
    </dgm:pt>
    <dgm:pt modelId="{AE7F1FF9-8460-4675-B76C-6677548CE429}">
      <dgm:prSet phldrT="[Text]"/>
      <dgm:spPr/>
      <dgm:t>
        <a:bodyPr/>
        <a:lstStyle/>
        <a:p>
          <a:r>
            <a:rPr lang="en-US" dirty="0"/>
            <a:t>Research grants</a:t>
          </a:r>
        </a:p>
      </dgm:t>
    </dgm:pt>
    <dgm:pt modelId="{C7BA8DCC-1E7A-452B-957B-C931AFFC9F16}" type="parTrans" cxnId="{8DF4FE49-BF30-4827-BEED-F15474A3F1D3}">
      <dgm:prSet/>
      <dgm:spPr/>
      <dgm:t>
        <a:bodyPr/>
        <a:lstStyle/>
        <a:p>
          <a:endParaRPr lang="en-US"/>
        </a:p>
      </dgm:t>
    </dgm:pt>
    <dgm:pt modelId="{78809ECA-7FCE-4000-A385-7C134C5BF09C}" type="sibTrans" cxnId="{8DF4FE49-BF30-4827-BEED-F15474A3F1D3}">
      <dgm:prSet/>
      <dgm:spPr/>
      <dgm:t>
        <a:bodyPr/>
        <a:lstStyle/>
        <a:p>
          <a:endParaRPr lang="en-US"/>
        </a:p>
      </dgm:t>
    </dgm:pt>
    <dgm:pt modelId="{F395CEDC-E149-494F-BC8B-2D59DB3A0D46}">
      <dgm:prSet phldrT="[Text]"/>
      <dgm:spPr/>
      <dgm:t>
        <a:bodyPr/>
        <a:lstStyle/>
        <a:p>
          <a:r>
            <a:rPr lang="en-US" dirty="0"/>
            <a:t>Fellowships</a:t>
          </a:r>
        </a:p>
      </dgm:t>
    </dgm:pt>
    <dgm:pt modelId="{FE4D25EB-9494-4C19-8B1F-DE027EF2B0F0}" type="parTrans" cxnId="{CE191D1C-F1AD-4897-9046-2807E4CE5779}">
      <dgm:prSet/>
      <dgm:spPr/>
      <dgm:t>
        <a:bodyPr/>
        <a:lstStyle/>
        <a:p>
          <a:endParaRPr lang="en-US"/>
        </a:p>
      </dgm:t>
    </dgm:pt>
    <dgm:pt modelId="{A07CD543-1577-4242-A962-E02F4FE8B502}" type="sibTrans" cxnId="{CE191D1C-F1AD-4897-9046-2807E4CE5779}">
      <dgm:prSet/>
      <dgm:spPr/>
      <dgm:t>
        <a:bodyPr/>
        <a:lstStyle/>
        <a:p>
          <a:endParaRPr lang="en-US"/>
        </a:p>
      </dgm:t>
    </dgm:pt>
    <dgm:pt modelId="{A5C08399-02C9-4558-A608-8390809E03C0}">
      <dgm:prSet phldrT="[Text]"/>
      <dgm:spPr/>
      <dgm:t>
        <a:bodyPr/>
        <a:lstStyle/>
        <a:p>
          <a:r>
            <a:rPr lang="en-US" dirty="0"/>
            <a:t>Scholarships</a:t>
          </a:r>
        </a:p>
      </dgm:t>
    </dgm:pt>
    <dgm:pt modelId="{5A9DEA16-CF9B-4BDD-9494-16E37396E5D8}" type="parTrans" cxnId="{F65DCA4C-E3BF-45A5-A78F-D7D1D8A08440}">
      <dgm:prSet/>
      <dgm:spPr/>
      <dgm:t>
        <a:bodyPr/>
        <a:lstStyle/>
        <a:p>
          <a:endParaRPr lang="en-US"/>
        </a:p>
      </dgm:t>
    </dgm:pt>
    <dgm:pt modelId="{EDF1E16C-AE68-40F3-8509-D610BABCC5F8}" type="sibTrans" cxnId="{F65DCA4C-E3BF-45A5-A78F-D7D1D8A08440}">
      <dgm:prSet/>
      <dgm:spPr/>
      <dgm:t>
        <a:bodyPr/>
        <a:lstStyle/>
        <a:p>
          <a:endParaRPr lang="en-US"/>
        </a:p>
      </dgm:t>
    </dgm:pt>
    <dgm:pt modelId="{F9871FBF-6022-4A40-ACEF-909618420CFA}">
      <dgm:prSet phldrT="[Text]"/>
      <dgm:spPr/>
      <dgm:t>
        <a:bodyPr/>
        <a:lstStyle/>
        <a:p>
          <a:r>
            <a:rPr lang="en-US" dirty="0"/>
            <a:t>Training grants</a:t>
          </a:r>
        </a:p>
      </dgm:t>
    </dgm:pt>
    <dgm:pt modelId="{A500973E-08A0-43A7-987B-37EC3E502B36}" type="parTrans" cxnId="{F9B0933B-3156-47BF-B635-18D354952B9A}">
      <dgm:prSet/>
      <dgm:spPr/>
      <dgm:t>
        <a:bodyPr/>
        <a:lstStyle/>
        <a:p>
          <a:endParaRPr lang="en-US"/>
        </a:p>
      </dgm:t>
    </dgm:pt>
    <dgm:pt modelId="{A3C45847-635C-43B9-A1EF-E26726AE3D28}" type="sibTrans" cxnId="{F9B0933B-3156-47BF-B635-18D354952B9A}">
      <dgm:prSet/>
      <dgm:spPr/>
      <dgm:t>
        <a:bodyPr/>
        <a:lstStyle/>
        <a:p>
          <a:endParaRPr lang="en-US"/>
        </a:p>
      </dgm:t>
    </dgm:pt>
    <dgm:pt modelId="{653FB86E-7713-450E-A59B-9111D54E55C2}" type="pres">
      <dgm:prSet presAssocID="{822EB56C-7CF7-4E21-93F1-72A51C9B0DC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16FBAD-73FC-4692-A371-EB00B4577E7D}" type="pres">
      <dgm:prSet presAssocID="{822EB56C-7CF7-4E21-93F1-72A51C9B0DCB}" presName="matrix" presStyleCnt="0"/>
      <dgm:spPr/>
    </dgm:pt>
    <dgm:pt modelId="{4654E45F-FB3C-499F-905F-492273C1E20E}" type="pres">
      <dgm:prSet presAssocID="{822EB56C-7CF7-4E21-93F1-72A51C9B0DCB}" presName="tile1" presStyleLbl="node1" presStyleIdx="0" presStyleCnt="4"/>
      <dgm:spPr/>
    </dgm:pt>
    <dgm:pt modelId="{480AEF2A-0420-4B47-AFAF-D5897BDD7517}" type="pres">
      <dgm:prSet presAssocID="{822EB56C-7CF7-4E21-93F1-72A51C9B0DC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AFE91B1-6C53-40AF-B2D8-BB2D96679D16}" type="pres">
      <dgm:prSet presAssocID="{822EB56C-7CF7-4E21-93F1-72A51C9B0DCB}" presName="tile2" presStyleLbl="node1" presStyleIdx="1" presStyleCnt="4"/>
      <dgm:spPr/>
    </dgm:pt>
    <dgm:pt modelId="{72B6A07D-DBD4-4BD5-9CA8-CCE70079ABB2}" type="pres">
      <dgm:prSet presAssocID="{822EB56C-7CF7-4E21-93F1-72A51C9B0DC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9CB9BF1-B492-433A-9938-12420E6EA42F}" type="pres">
      <dgm:prSet presAssocID="{822EB56C-7CF7-4E21-93F1-72A51C9B0DCB}" presName="tile3" presStyleLbl="node1" presStyleIdx="2" presStyleCnt="4"/>
      <dgm:spPr/>
    </dgm:pt>
    <dgm:pt modelId="{94938510-4518-40F1-8480-2614139FEF0B}" type="pres">
      <dgm:prSet presAssocID="{822EB56C-7CF7-4E21-93F1-72A51C9B0DC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317C277-01AA-4216-BE3B-E205BB5E0F54}" type="pres">
      <dgm:prSet presAssocID="{822EB56C-7CF7-4E21-93F1-72A51C9B0DCB}" presName="tile4" presStyleLbl="node1" presStyleIdx="3" presStyleCnt="4"/>
      <dgm:spPr/>
    </dgm:pt>
    <dgm:pt modelId="{3A936E2C-0B2A-4975-84FF-0DF7C05D3588}" type="pres">
      <dgm:prSet presAssocID="{822EB56C-7CF7-4E21-93F1-72A51C9B0DC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010560D-4FDC-41E0-8D1F-9A5171FA7B55}" type="pres">
      <dgm:prSet presAssocID="{822EB56C-7CF7-4E21-93F1-72A51C9B0DC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E191D1C-F1AD-4897-9046-2807E4CE5779}" srcId="{107E19BE-B595-4798-A28B-53962D516A4C}" destId="{F395CEDC-E149-494F-BC8B-2D59DB3A0D46}" srcOrd="1" destOrd="0" parTransId="{FE4D25EB-9494-4C19-8B1F-DE027EF2B0F0}" sibTransId="{A07CD543-1577-4242-A962-E02F4FE8B502}"/>
    <dgm:cxn modelId="{C9CD7533-1274-47CD-99C5-DCCC0FFE919B}" type="presOf" srcId="{F9871FBF-6022-4A40-ACEF-909618420CFA}" destId="{3A936E2C-0B2A-4975-84FF-0DF7C05D3588}" srcOrd="1" destOrd="0" presId="urn:microsoft.com/office/officeart/2005/8/layout/matrix1"/>
    <dgm:cxn modelId="{F9B0933B-3156-47BF-B635-18D354952B9A}" srcId="{107E19BE-B595-4798-A28B-53962D516A4C}" destId="{F9871FBF-6022-4A40-ACEF-909618420CFA}" srcOrd="3" destOrd="0" parTransId="{A500973E-08A0-43A7-987B-37EC3E502B36}" sibTransId="{A3C45847-635C-43B9-A1EF-E26726AE3D28}"/>
    <dgm:cxn modelId="{E3B8E53D-14E1-4B25-B74B-FA2B8D166C9C}" srcId="{822EB56C-7CF7-4E21-93F1-72A51C9B0DCB}" destId="{107E19BE-B595-4798-A28B-53962D516A4C}" srcOrd="0" destOrd="0" parTransId="{BCA66949-F3BC-4F68-AE3C-3766809B6B9F}" sibTransId="{5BC12B00-B491-49B5-9175-485BE18D7EDA}"/>
    <dgm:cxn modelId="{8DF4FE49-BF30-4827-BEED-F15474A3F1D3}" srcId="{107E19BE-B595-4798-A28B-53962D516A4C}" destId="{AE7F1FF9-8460-4675-B76C-6677548CE429}" srcOrd="0" destOrd="0" parTransId="{C7BA8DCC-1E7A-452B-957B-C931AFFC9F16}" sibTransId="{78809ECA-7FCE-4000-A385-7C134C5BF09C}"/>
    <dgm:cxn modelId="{F65DCA4C-E3BF-45A5-A78F-D7D1D8A08440}" srcId="{107E19BE-B595-4798-A28B-53962D516A4C}" destId="{A5C08399-02C9-4558-A608-8390809E03C0}" srcOrd="2" destOrd="0" parTransId="{5A9DEA16-CF9B-4BDD-9494-16E37396E5D8}" sibTransId="{EDF1E16C-AE68-40F3-8509-D610BABCC5F8}"/>
    <dgm:cxn modelId="{15F4B25F-EBB2-4C6F-B4EA-D0649FBFCF55}" type="presOf" srcId="{F395CEDC-E149-494F-BC8B-2D59DB3A0D46}" destId="{2AFE91B1-6C53-40AF-B2D8-BB2D96679D16}" srcOrd="0" destOrd="0" presId="urn:microsoft.com/office/officeart/2005/8/layout/matrix1"/>
    <dgm:cxn modelId="{B0A7A16D-87EC-4D77-B4C3-FAFCF2657724}" type="presOf" srcId="{F9871FBF-6022-4A40-ACEF-909618420CFA}" destId="{8317C277-01AA-4216-BE3B-E205BB5E0F54}" srcOrd="0" destOrd="0" presId="urn:microsoft.com/office/officeart/2005/8/layout/matrix1"/>
    <dgm:cxn modelId="{A989D275-B5FB-4C52-A13F-024BE8DC01A8}" type="presOf" srcId="{822EB56C-7CF7-4E21-93F1-72A51C9B0DCB}" destId="{653FB86E-7713-450E-A59B-9111D54E55C2}" srcOrd="0" destOrd="0" presId="urn:microsoft.com/office/officeart/2005/8/layout/matrix1"/>
    <dgm:cxn modelId="{8AC1F377-B25A-4880-9EE6-9701AEFE8AD2}" type="presOf" srcId="{AE7F1FF9-8460-4675-B76C-6677548CE429}" destId="{480AEF2A-0420-4B47-AFAF-D5897BDD7517}" srcOrd="1" destOrd="0" presId="urn:microsoft.com/office/officeart/2005/8/layout/matrix1"/>
    <dgm:cxn modelId="{D29CFC91-ED99-4DEB-AC3F-AC4A72744F51}" type="presOf" srcId="{AE7F1FF9-8460-4675-B76C-6677548CE429}" destId="{4654E45F-FB3C-499F-905F-492273C1E20E}" srcOrd="0" destOrd="0" presId="urn:microsoft.com/office/officeart/2005/8/layout/matrix1"/>
    <dgm:cxn modelId="{2F4CC8AB-7046-471E-A249-75C3BE1A9FAA}" type="presOf" srcId="{F395CEDC-E149-494F-BC8B-2D59DB3A0D46}" destId="{72B6A07D-DBD4-4BD5-9CA8-CCE70079ABB2}" srcOrd="1" destOrd="0" presId="urn:microsoft.com/office/officeart/2005/8/layout/matrix1"/>
    <dgm:cxn modelId="{7AF9D8CF-C3BB-4CCB-9D51-98C2A3039E6F}" type="presOf" srcId="{A5C08399-02C9-4558-A608-8390809E03C0}" destId="{94938510-4518-40F1-8480-2614139FEF0B}" srcOrd="1" destOrd="0" presId="urn:microsoft.com/office/officeart/2005/8/layout/matrix1"/>
    <dgm:cxn modelId="{EC84E3E1-3F0C-483F-821E-0318CCEEB85D}" type="presOf" srcId="{A5C08399-02C9-4558-A608-8390809E03C0}" destId="{C9CB9BF1-B492-433A-9938-12420E6EA42F}" srcOrd="0" destOrd="0" presId="urn:microsoft.com/office/officeart/2005/8/layout/matrix1"/>
    <dgm:cxn modelId="{F83F54E7-B230-4768-8B54-D0EC06E96194}" type="presOf" srcId="{107E19BE-B595-4798-A28B-53962D516A4C}" destId="{A010560D-4FDC-41E0-8D1F-9A5171FA7B55}" srcOrd="0" destOrd="0" presId="urn:microsoft.com/office/officeart/2005/8/layout/matrix1"/>
    <dgm:cxn modelId="{6920143B-8E91-4228-8FCD-F1B50BC0C7FD}" type="presParOf" srcId="{653FB86E-7713-450E-A59B-9111D54E55C2}" destId="{5316FBAD-73FC-4692-A371-EB00B4577E7D}" srcOrd="0" destOrd="0" presId="urn:microsoft.com/office/officeart/2005/8/layout/matrix1"/>
    <dgm:cxn modelId="{6379F97F-0273-4994-80BC-700C56358024}" type="presParOf" srcId="{5316FBAD-73FC-4692-A371-EB00B4577E7D}" destId="{4654E45F-FB3C-499F-905F-492273C1E20E}" srcOrd="0" destOrd="0" presId="urn:microsoft.com/office/officeart/2005/8/layout/matrix1"/>
    <dgm:cxn modelId="{55E0906F-96DC-49C1-80B7-2ECA9A910405}" type="presParOf" srcId="{5316FBAD-73FC-4692-A371-EB00B4577E7D}" destId="{480AEF2A-0420-4B47-AFAF-D5897BDD7517}" srcOrd="1" destOrd="0" presId="urn:microsoft.com/office/officeart/2005/8/layout/matrix1"/>
    <dgm:cxn modelId="{051043EB-FAD6-47F0-8A99-EDA07E41513B}" type="presParOf" srcId="{5316FBAD-73FC-4692-A371-EB00B4577E7D}" destId="{2AFE91B1-6C53-40AF-B2D8-BB2D96679D16}" srcOrd="2" destOrd="0" presId="urn:microsoft.com/office/officeart/2005/8/layout/matrix1"/>
    <dgm:cxn modelId="{8F11BBFE-9E19-42CE-84FE-726FB8F1486E}" type="presParOf" srcId="{5316FBAD-73FC-4692-A371-EB00B4577E7D}" destId="{72B6A07D-DBD4-4BD5-9CA8-CCE70079ABB2}" srcOrd="3" destOrd="0" presId="urn:microsoft.com/office/officeart/2005/8/layout/matrix1"/>
    <dgm:cxn modelId="{3D519FBD-E0ED-4D43-938C-D05B2240A66B}" type="presParOf" srcId="{5316FBAD-73FC-4692-A371-EB00B4577E7D}" destId="{C9CB9BF1-B492-433A-9938-12420E6EA42F}" srcOrd="4" destOrd="0" presId="urn:microsoft.com/office/officeart/2005/8/layout/matrix1"/>
    <dgm:cxn modelId="{A48DDED3-FC57-497B-B3B4-480FA9A17B2C}" type="presParOf" srcId="{5316FBAD-73FC-4692-A371-EB00B4577E7D}" destId="{94938510-4518-40F1-8480-2614139FEF0B}" srcOrd="5" destOrd="0" presId="urn:microsoft.com/office/officeart/2005/8/layout/matrix1"/>
    <dgm:cxn modelId="{074E1487-FED7-45B2-884E-8492DE9BFD8E}" type="presParOf" srcId="{5316FBAD-73FC-4692-A371-EB00B4577E7D}" destId="{8317C277-01AA-4216-BE3B-E205BB5E0F54}" srcOrd="6" destOrd="0" presId="urn:microsoft.com/office/officeart/2005/8/layout/matrix1"/>
    <dgm:cxn modelId="{F383A5E7-8C08-4ED9-862C-06F3FF45C373}" type="presParOf" srcId="{5316FBAD-73FC-4692-A371-EB00B4577E7D}" destId="{3A936E2C-0B2A-4975-84FF-0DF7C05D3588}" srcOrd="7" destOrd="0" presId="urn:microsoft.com/office/officeart/2005/8/layout/matrix1"/>
    <dgm:cxn modelId="{2FBD5A6B-7694-481B-862F-8590745C704F}" type="presParOf" srcId="{653FB86E-7713-450E-A59B-9111D54E55C2}" destId="{A010560D-4FDC-41E0-8D1F-9A5171FA7B5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4FB75B-26AD-4387-A8AF-22DA3BBA5A8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42EE716-E6D4-4D3A-AB31-E925DF148A84}">
      <dgm:prSet phldrT="[Text]"/>
      <dgm:spPr/>
      <dgm:t>
        <a:bodyPr/>
        <a:lstStyle/>
        <a:p>
          <a:r>
            <a:rPr lang="en-US" dirty="0"/>
            <a:t>About You</a:t>
          </a:r>
        </a:p>
      </dgm:t>
    </dgm:pt>
    <dgm:pt modelId="{524EF0A9-7FCB-44F2-ABB1-EB33B114D023}" type="parTrans" cxnId="{730B2742-85B0-4B16-8012-0756C915FA00}">
      <dgm:prSet/>
      <dgm:spPr/>
      <dgm:t>
        <a:bodyPr/>
        <a:lstStyle/>
        <a:p>
          <a:endParaRPr lang="en-US"/>
        </a:p>
      </dgm:t>
    </dgm:pt>
    <dgm:pt modelId="{89FEF85C-25F9-4D3C-AAC7-CA95A66B8261}" type="sibTrans" cxnId="{730B2742-85B0-4B16-8012-0756C915FA00}">
      <dgm:prSet/>
      <dgm:spPr/>
      <dgm:t>
        <a:bodyPr/>
        <a:lstStyle/>
        <a:p>
          <a:endParaRPr lang="en-US"/>
        </a:p>
      </dgm:t>
    </dgm:pt>
    <dgm:pt modelId="{AFAD3798-C38D-4022-B145-C359BB24B1B2}">
      <dgm:prSet phldrT="[Text]"/>
      <dgm:spPr/>
      <dgm:t>
        <a:bodyPr/>
        <a:lstStyle/>
        <a:p>
          <a:r>
            <a:rPr lang="en-US" dirty="0"/>
            <a:t>Area of Study</a:t>
          </a:r>
        </a:p>
      </dgm:t>
    </dgm:pt>
    <dgm:pt modelId="{FF8D85FA-A900-479D-97CA-1078B2AFBD4B}" type="parTrans" cxnId="{31D14810-A4CF-4260-8F4F-132D805F022C}">
      <dgm:prSet/>
      <dgm:spPr/>
      <dgm:t>
        <a:bodyPr/>
        <a:lstStyle/>
        <a:p>
          <a:endParaRPr lang="en-US"/>
        </a:p>
      </dgm:t>
    </dgm:pt>
    <dgm:pt modelId="{381B9405-E62D-46E4-8058-98DF8D6EF2BE}" type="sibTrans" cxnId="{31D14810-A4CF-4260-8F4F-132D805F022C}">
      <dgm:prSet/>
      <dgm:spPr/>
      <dgm:t>
        <a:bodyPr/>
        <a:lstStyle/>
        <a:p>
          <a:endParaRPr lang="en-US"/>
        </a:p>
      </dgm:t>
    </dgm:pt>
    <dgm:pt modelId="{24C3C89B-DFCC-49DE-93B8-B09D8E156E7C}" type="pres">
      <dgm:prSet presAssocID="{164FB75B-26AD-4387-A8AF-22DA3BBA5A85}" presName="compositeShape" presStyleCnt="0">
        <dgm:presLayoutVars>
          <dgm:chMax val="7"/>
          <dgm:dir/>
          <dgm:resizeHandles val="exact"/>
        </dgm:presLayoutVars>
      </dgm:prSet>
      <dgm:spPr/>
    </dgm:pt>
    <dgm:pt modelId="{76FF2F85-E26E-485C-A214-FB7955CBEE79}" type="pres">
      <dgm:prSet presAssocID="{742EE716-E6D4-4D3A-AB31-E925DF148A84}" presName="circ1" presStyleLbl="vennNode1" presStyleIdx="0" presStyleCnt="2"/>
      <dgm:spPr/>
    </dgm:pt>
    <dgm:pt modelId="{D6C88664-DD8F-4D6E-B2C9-0C619967D2EA}" type="pres">
      <dgm:prSet presAssocID="{742EE716-E6D4-4D3A-AB31-E925DF148A8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00A73A4-8DEA-4455-928F-3688869F313F}" type="pres">
      <dgm:prSet presAssocID="{AFAD3798-C38D-4022-B145-C359BB24B1B2}" presName="circ2" presStyleLbl="vennNode1" presStyleIdx="1" presStyleCnt="2"/>
      <dgm:spPr/>
    </dgm:pt>
    <dgm:pt modelId="{D071B7D3-F54E-4DE9-A046-6052528F8C07}" type="pres">
      <dgm:prSet presAssocID="{AFAD3798-C38D-4022-B145-C359BB24B1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1D14810-A4CF-4260-8F4F-132D805F022C}" srcId="{164FB75B-26AD-4387-A8AF-22DA3BBA5A85}" destId="{AFAD3798-C38D-4022-B145-C359BB24B1B2}" srcOrd="1" destOrd="0" parTransId="{FF8D85FA-A900-479D-97CA-1078B2AFBD4B}" sibTransId="{381B9405-E62D-46E4-8058-98DF8D6EF2BE}"/>
    <dgm:cxn modelId="{2D08142A-0B65-4D7F-8658-8C09C014D558}" type="presOf" srcId="{AFAD3798-C38D-4022-B145-C359BB24B1B2}" destId="{B00A73A4-8DEA-4455-928F-3688869F313F}" srcOrd="0" destOrd="0" presId="urn:microsoft.com/office/officeart/2005/8/layout/venn1"/>
    <dgm:cxn modelId="{730B2742-85B0-4B16-8012-0756C915FA00}" srcId="{164FB75B-26AD-4387-A8AF-22DA3BBA5A85}" destId="{742EE716-E6D4-4D3A-AB31-E925DF148A84}" srcOrd="0" destOrd="0" parTransId="{524EF0A9-7FCB-44F2-ABB1-EB33B114D023}" sibTransId="{89FEF85C-25F9-4D3C-AAC7-CA95A66B8261}"/>
    <dgm:cxn modelId="{0B611243-35C4-475E-9E1E-5AE7CCBF1028}" type="presOf" srcId="{742EE716-E6D4-4D3A-AB31-E925DF148A84}" destId="{D6C88664-DD8F-4D6E-B2C9-0C619967D2EA}" srcOrd="1" destOrd="0" presId="urn:microsoft.com/office/officeart/2005/8/layout/venn1"/>
    <dgm:cxn modelId="{40EE4CB5-B0D4-4698-8CBE-E6DE55D08FCB}" type="presOf" srcId="{AFAD3798-C38D-4022-B145-C359BB24B1B2}" destId="{D071B7D3-F54E-4DE9-A046-6052528F8C07}" srcOrd="1" destOrd="0" presId="urn:microsoft.com/office/officeart/2005/8/layout/venn1"/>
    <dgm:cxn modelId="{0A3350CD-8153-4C35-8C2F-6D8ABD5CBB46}" type="presOf" srcId="{742EE716-E6D4-4D3A-AB31-E925DF148A84}" destId="{76FF2F85-E26E-485C-A214-FB7955CBEE79}" srcOrd="0" destOrd="0" presId="urn:microsoft.com/office/officeart/2005/8/layout/venn1"/>
    <dgm:cxn modelId="{6431E0EF-7EFB-4350-A074-77EE5AE69D48}" type="presOf" srcId="{164FB75B-26AD-4387-A8AF-22DA3BBA5A85}" destId="{24C3C89B-DFCC-49DE-93B8-B09D8E156E7C}" srcOrd="0" destOrd="0" presId="urn:microsoft.com/office/officeart/2005/8/layout/venn1"/>
    <dgm:cxn modelId="{95ADCDD6-AAB0-4A1B-B282-400EFFA8BFDE}" type="presParOf" srcId="{24C3C89B-DFCC-49DE-93B8-B09D8E156E7C}" destId="{76FF2F85-E26E-485C-A214-FB7955CBEE79}" srcOrd="0" destOrd="0" presId="urn:microsoft.com/office/officeart/2005/8/layout/venn1"/>
    <dgm:cxn modelId="{47D6289A-9AB7-43B7-9A91-BACB2ACCE009}" type="presParOf" srcId="{24C3C89B-DFCC-49DE-93B8-B09D8E156E7C}" destId="{D6C88664-DD8F-4D6E-B2C9-0C619967D2EA}" srcOrd="1" destOrd="0" presId="urn:microsoft.com/office/officeart/2005/8/layout/venn1"/>
    <dgm:cxn modelId="{494228A0-CA34-4870-B16E-6F707CB0A9FE}" type="presParOf" srcId="{24C3C89B-DFCC-49DE-93B8-B09D8E156E7C}" destId="{B00A73A4-8DEA-4455-928F-3688869F313F}" srcOrd="2" destOrd="0" presId="urn:microsoft.com/office/officeart/2005/8/layout/venn1"/>
    <dgm:cxn modelId="{E40ECA91-587B-4BE4-9670-428E5193AB88}" type="presParOf" srcId="{24C3C89B-DFCC-49DE-93B8-B09D8E156E7C}" destId="{D071B7D3-F54E-4DE9-A046-6052528F8C0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E45F-FB3C-499F-905F-492273C1E20E}">
      <dsp:nvSpPr>
        <dsp:cNvPr id="0" name=""/>
        <dsp:cNvSpPr/>
      </dsp:nvSpPr>
      <dsp:spPr>
        <a:xfrm rot="16200000">
          <a:off x="1504949" y="-1504949"/>
          <a:ext cx="1790700" cy="48006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Research grants</a:t>
          </a:r>
        </a:p>
      </dsp:txBody>
      <dsp:txXfrm rot="5400000">
        <a:off x="0" y="0"/>
        <a:ext cx="4800600" cy="1343025"/>
      </dsp:txXfrm>
    </dsp:sp>
    <dsp:sp modelId="{2AFE91B1-6C53-40AF-B2D8-BB2D96679D16}">
      <dsp:nvSpPr>
        <dsp:cNvPr id="0" name=""/>
        <dsp:cNvSpPr/>
      </dsp:nvSpPr>
      <dsp:spPr>
        <a:xfrm>
          <a:off x="4800600" y="0"/>
          <a:ext cx="4800600" cy="1790700"/>
        </a:xfrm>
        <a:prstGeom prst="round1Rect">
          <a:avLst/>
        </a:prstGeom>
        <a:solidFill>
          <a:schemeClr val="accent4">
            <a:hueOff val="-3433092"/>
            <a:satOff val="23096"/>
            <a:lumOff val="-111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Fellowships</a:t>
          </a:r>
        </a:p>
      </dsp:txBody>
      <dsp:txXfrm>
        <a:off x="4800600" y="0"/>
        <a:ext cx="4800600" cy="1343025"/>
      </dsp:txXfrm>
    </dsp:sp>
    <dsp:sp modelId="{C9CB9BF1-B492-433A-9938-12420E6EA42F}">
      <dsp:nvSpPr>
        <dsp:cNvPr id="0" name=""/>
        <dsp:cNvSpPr/>
      </dsp:nvSpPr>
      <dsp:spPr>
        <a:xfrm rot="10800000">
          <a:off x="0" y="1790700"/>
          <a:ext cx="4800600" cy="1790700"/>
        </a:xfrm>
        <a:prstGeom prst="round1Rect">
          <a:avLst/>
        </a:prstGeom>
        <a:solidFill>
          <a:schemeClr val="accent4">
            <a:hueOff val="-6866184"/>
            <a:satOff val="46191"/>
            <a:lumOff val="-222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Scholarships</a:t>
          </a:r>
        </a:p>
      </dsp:txBody>
      <dsp:txXfrm rot="10800000">
        <a:off x="0" y="2238375"/>
        <a:ext cx="4800600" cy="1343025"/>
      </dsp:txXfrm>
    </dsp:sp>
    <dsp:sp modelId="{8317C277-01AA-4216-BE3B-E205BB5E0F54}">
      <dsp:nvSpPr>
        <dsp:cNvPr id="0" name=""/>
        <dsp:cNvSpPr/>
      </dsp:nvSpPr>
      <dsp:spPr>
        <a:xfrm rot="5400000">
          <a:off x="6305549" y="285750"/>
          <a:ext cx="1790700" cy="4800600"/>
        </a:xfrm>
        <a:prstGeom prst="round1Rect">
          <a:avLst/>
        </a:prstGeom>
        <a:solidFill>
          <a:schemeClr val="accent4">
            <a:hueOff val="-10299276"/>
            <a:satOff val="69287"/>
            <a:lumOff val="-333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Training grants</a:t>
          </a:r>
        </a:p>
      </dsp:txBody>
      <dsp:txXfrm rot="-5400000">
        <a:off x="4800600" y="2238374"/>
        <a:ext cx="4800600" cy="1343025"/>
      </dsp:txXfrm>
    </dsp:sp>
    <dsp:sp modelId="{A010560D-4FDC-41E0-8D1F-9A5171FA7B55}">
      <dsp:nvSpPr>
        <dsp:cNvPr id="0" name=""/>
        <dsp:cNvSpPr/>
      </dsp:nvSpPr>
      <dsp:spPr>
        <a:xfrm>
          <a:off x="3360420" y="1343025"/>
          <a:ext cx="2880360" cy="89535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Grants</a:t>
          </a:r>
        </a:p>
      </dsp:txBody>
      <dsp:txXfrm>
        <a:off x="3404127" y="1386732"/>
        <a:ext cx="2792946" cy="807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F2F85-E26E-485C-A214-FB7955CBEE79}">
      <dsp:nvSpPr>
        <dsp:cNvPr id="0" name=""/>
        <dsp:cNvSpPr/>
      </dsp:nvSpPr>
      <dsp:spPr>
        <a:xfrm>
          <a:off x="128785" y="117917"/>
          <a:ext cx="3176716" cy="31767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About You</a:t>
          </a:r>
        </a:p>
      </dsp:txBody>
      <dsp:txXfrm>
        <a:off x="572381" y="492520"/>
        <a:ext cx="1831620" cy="2427510"/>
      </dsp:txXfrm>
    </dsp:sp>
    <dsp:sp modelId="{B00A73A4-8DEA-4455-928F-3688869F313F}">
      <dsp:nvSpPr>
        <dsp:cNvPr id="0" name=""/>
        <dsp:cNvSpPr/>
      </dsp:nvSpPr>
      <dsp:spPr>
        <a:xfrm>
          <a:off x="2418311" y="117917"/>
          <a:ext cx="3176716" cy="31767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Area of Study</a:t>
          </a:r>
        </a:p>
      </dsp:txBody>
      <dsp:txXfrm>
        <a:off x="3319812" y="492520"/>
        <a:ext cx="1831620" cy="2427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eithly@utdallas.ed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calendly.com/keithl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raduate.utdallas.edu/research/dissertation_research_awards" TargetMode="External"/><Relationship Id="rId2" Type="http://schemas.openxmlformats.org/officeDocument/2006/relationships/hyperlink" Target="https://epps.utdallas.edu/future-students/scholarship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grad.illinois.edu/fellowship-finder/" TargetMode="External"/><Relationship Id="rId2" Type="http://schemas.openxmlformats.org/officeDocument/2006/relationships/hyperlink" Target="https://pivot.proques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58541D-2420-42BA-AE82-6F4C2C953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305D22-9D29-496C-9D4A-9ED19F72D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27040C2-2DE8-458B-B7BC-1ED5AE84A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9BD303-D1E8-4AF0-AB64-E765E7F09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3A7C3E-79D5-4261-ACEF-01D0DA633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98D765-9CF7-454B-A89D-67139D11E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4000698"/>
            <a:ext cx="10993549" cy="14750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effectLst/>
                <a:latin typeface="Gill Sans Nova Light" panose="020B03020201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Grant and dissertation funding</a:t>
            </a:r>
            <a:endParaRPr lang="en-US">
              <a:solidFill>
                <a:schemeClr val="bg1"/>
              </a:solidFill>
              <a:latin typeface="Gill Sans Nova Light" panose="020B03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4760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</a:rPr>
              <a:t>The Office of Graduate Education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</a:rPr>
              <a:t>May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6F284-FF35-5937-1A1D-513D5F5A1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69" r="-1" b="18210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4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90A1-02EB-AD96-15F0-16D18BD8D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Final thoughts/Pieces of Advice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E9758B-E361-4084-8D9F-729FA6C4A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66B97-4F47-DC20-63B0-DC8898D1D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529423"/>
            <a:ext cx="4962525" cy="33124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15F1A-1C8B-FE98-CFFA-46CB6E6B5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805" y="2390862"/>
            <a:ext cx="5275001" cy="3835317"/>
          </a:xfrm>
        </p:spPr>
        <p:txBody>
          <a:bodyPr>
            <a:normAutofit/>
          </a:bodyPr>
          <a:lstStyle/>
          <a:p>
            <a:r>
              <a:rPr lang="en-US" dirty="0"/>
              <a:t>Apply for both internal and external funding</a:t>
            </a:r>
          </a:p>
          <a:p>
            <a:pPr lvl="1"/>
            <a:r>
              <a:rPr lang="en-US" dirty="0"/>
              <a:t>You can’t be awarded for what you didn’t apply for</a:t>
            </a:r>
          </a:p>
          <a:p>
            <a:r>
              <a:rPr lang="en-US" dirty="0"/>
              <a:t>You can apply to multiple programs at the same time – you may only be able to accept one though</a:t>
            </a:r>
          </a:p>
          <a:p>
            <a:r>
              <a:rPr lang="en-US" dirty="0"/>
              <a:t>You will need letters of recommendation for fellowships and jobs - if you are not making yourself known, now would be a good time to start</a:t>
            </a:r>
          </a:p>
          <a:p>
            <a:r>
              <a:rPr lang="en-US" dirty="0"/>
              <a:t>I am here to help at any stage of the application process but am more useful the sooner you engage me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2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6EF46C-6088-4EA0-98EF-A20BCF09A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erson holding mouse">
            <a:extLst>
              <a:ext uri="{FF2B5EF4-FFF2-40B4-BE49-F238E27FC236}">
                <a16:creationId xmlns:a16="http://schemas.microsoft.com/office/drawing/2014/main" id="{3B9F1C00-DB88-5462-1995-9B0C4BB7F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75" b="13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EB3C9E9-B079-4FB7-B61A-A243C12BF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E557F1-3F95-4462-8122-987673D8A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DB2D38-6A36-438C-9448-E704F02A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Thanks for listening!</a:t>
            </a:r>
            <a:br>
              <a:rPr lang="en-US" sz="2000" dirty="0"/>
            </a:br>
            <a:r>
              <a:rPr lang="en-US" sz="2000" dirty="0"/>
              <a:t>If I can help, email me at </a:t>
            </a:r>
            <a:r>
              <a:rPr lang="en-US" sz="2000" dirty="0">
                <a:hlinkClick r:id="rId3"/>
              </a:rPr>
              <a:t>keithly@utdallas.edu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Schedule a meeting at </a:t>
            </a:r>
            <a:r>
              <a:rPr lang="en-US" sz="2000" dirty="0">
                <a:hlinkClick r:id="rId4"/>
              </a:rPr>
              <a:t>calendly.com/</a:t>
            </a:r>
            <a:r>
              <a:rPr lang="en-US" sz="2000" dirty="0" err="1">
                <a:hlinkClick r:id="rId4"/>
              </a:rPr>
              <a:t>keithly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15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1ADD25B-0A33-4EF2-90F4-43139269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74DB6F31-1B9E-4237-84A3-0825BFDF4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Grants vs. Fellowships vs. Scholarships</a:t>
            </a:r>
          </a:p>
          <a:p>
            <a:r>
              <a:rPr lang="en-US">
                <a:solidFill>
                  <a:schemeClr val="bg1"/>
                </a:solidFill>
              </a:rPr>
              <a:t>What you need to think about before you search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Who you are (and therefore who might fund you?)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Timing</a:t>
            </a:r>
          </a:p>
          <a:p>
            <a:r>
              <a:rPr lang="en-US">
                <a:solidFill>
                  <a:schemeClr val="bg1"/>
                </a:solidFill>
              </a:rPr>
              <a:t>Where and how to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E2042D-82B5-0CC0-B00E-6E59B4309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757" y="1111641"/>
            <a:ext cx="4655348" cy="465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8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Grants vs. fellowships vs. scholarships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82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01B3D-BC65-445D-B70D-60643476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versus External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540F5-E06D-46A1-9987-7238C17DB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Internal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288935-F5F8-4739-BDDE-B1FC44FD7D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8542"/>
                </a:solidFill>
                <a:effectLst/>
                <a:latin typeface="arial" panose="020B0604020202020204" pitchFamily="34" charset="0"/>
              </a:rPr>
              <a:t>EPPS opportunities </a:t>
            </a:r>
            <a:r>
              <a:rPr lang="en-US" b="0" i="0" u="none" strike="noStrike" dirty="0">
                <a:solidFill>
                  <a:srgbClr val="008542"/>
                </a:solidFill>
                <a:effectLst/>
                <a:latin typeface="arial" panose="020B0604020202020204" pitchFamily="34" charset="0"/>
                <a:hlinkClick r:id="rId2"/>
              </a:rPr>
              <a:t>epps.utdallas.edu/future-students/scholarships/</a:t>
            </a:r>
            <a:endParaRPr lang="en-US" b="0" i="0" u="none" strike="noStrike" dirty="0">
              <a:solidFill>
                <a:srgbClr val="00854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542"/>
                </a:solidFill>
                <a:latin typeface="arial" panose="020B0604020202020204" pitchFamily="34" charset="0"/>
              </a:rPr>
              <a:t>OGE opportunities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graduate.utdallas.edu/research/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dissertation_research_awards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rgbClr val="008542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8542"/>
              </a:solidFill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2FC6C4-0025-4008-9AA9-EA42C5328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External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374B7BA-5E05-4BDA-9446-C564ECC8BCB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542"/>
                </a:solidFill>
                <a:latin typeface="arial" panose="020B0604020202020204" pitchFamily="34" charset="0"/>
              </a:rPr>
              <a:t>For any student with money provided by a non-UTD organization such as:</a:t>
            </a:r>
          </a:p>
          <a:p>
            <a:pPr lvl="1"/>
            <a:r>
              <a:rPr lang="en-US" dirty="0">
                <a:solidFill>
                  <a:srgbClr val="008542"/>
                </a:solidFill>
              </a:rPr>
              <a:t>American Political Science Association (APSA)</a:t>
            </a:r>
          </a:p>
          <a:p>
            <a:pPr lvl="1"/>
            <a:r>
              <a:rPr lang="en-US" dirty="0">
                <a:solidFill>
                  <a:srgbClr val="008542"/>
                </a:solidFill>
              </a:rPr>
              <a:t>American Society of Criminology (ASC)</a:t>
            </a:r>
          </a:p>
          <a:p>
            <a:pPr lvl="1"/>
            <a:r>
              <a:rPr lang="en-US" dirty="0">
                <a:solidFill>
                  <a:srgbClr val="008542"/>
                </a:solidFill>
              </a:rPr>
              <a:t>Association for Public Policy Analysis and Management (APPAM)</a:t>
            </a:r>
          </a:p>
          <a:p>
            <a:pPr lvl="1"/>
            <a:r>
              <a:rPr lang="en-US" dirty="0">
                <a:solidFill>
                  <a:srgbClr val="008542"/>
                </a:solidFill>
              </a:rPr>
              <a:t>Economic History Association (EHA)</a:t>
            </a:r>
          </a:p>
          <a:p>
            <a:pPr lvl="1"/>
            <a:r>
              <a:rPr lang="en-US" dirty="0">
                <a:solidFill>
                  <a:srgbClr val="008542"/>
                </a:solidFill>
              </a:rPr>
              <a:t>National Institute of Justice (NIJ)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22206-E957-9762-6889-BCB5964D42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833" r="1563" b="7555"/>
          <a:stretch/>
        </p:blipFill>
        <p:spPr>
          <a:xfrm>
            <a:off x="581191" y="4848323"/>
            <a:ext cx="5393100" cy="18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1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FD46-3CB4-2212-23F4-3E7880627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know about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1C6B1-20E3-86FF-FC36-9D743FAEC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9977" y="2260174"/>
            <a:ext cx="5087075" cy="536005"/>
          </a:xfrm>
        </p:spPr>
        <p:txBody>
          <a:bodyPr/>
          <a:lstStyle/>
          <a:p>
            <a:r>
              <a:rPr lang="en-US" dirty="0"/>
              <a:t>Funding for your dissertation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3E019-C011-A382-82DE-1FDF1050A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783" y="2792809"/>
            <a:ext cx="5154025" cy="2934999"/>
          </a:xfrm>
        </p:spPr>
        <p:txBody>
          <a:bodyPr/>
          <a:lstStyle/>
          <a:p>
            <a:r>
              <a:rPr lang="en-US" dirty="0"/>
              <a:t>Three types of award</a:t>
            </a:r>
          </a:p>
          <a:p>
            <a:r>
              <a:rPr lang="en-US" dirty="0"/>
              <a:t>Usually, research focused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DADB9D-A38D-4FBC-0821-71CCC6940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9979" y="3571692"/>
            <a:ext cx="5087073" cy="553373"/>
          </a:xfrm>
        </p:spPr>
        <p:txBody>
          <a:bodyPr/>
          <a:lstStyle/>
          <a:p>
            <a:r>
              <a:rPr lang="en-US" dirty="0"/>
              <a:t>Funding for your masters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19FAA-4B80-1E31-0040-3A9D40968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884" y="4134353"/>
            <a:ext cx="5393100" cy="1065531"/>
          </a:xfrm>
        </p:spPr>
        <p:txBody>
          <a:bodyPr/>
          <a:lstStyle/>
          <a:p>
            <a:r>
              <a:rPr lang="en-US" dirty="0"/>
              <a:t>Timing can work against you</a:t>
            </a:r>
          </a:p>
          <a:p>
            <a:r>
              <a:rPr lang="en-US" dirty="0"/>
              <a:t>Tend to be more demographic than research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3B7452-955C-8A51-716D-9ACF59285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08" y="1981998"/>
            <a:ext cx="5714845" cy="428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7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the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Draft the paragraph</a:t>
            </a:r>
          </a:p>
          <a:p>
            <a:pPr lvl="1"/>
            <a:r>
              <a:rPr lang="en-US" dirty="0"/>
              <a:t>I am working towards a (insert degree) in (insert program) so that I can (insert long term career/life goal). If I achieve my goals, I will be able to (insert impact). </a:t>
            </a:r>
          </a:p>
          <a:p>
            <a:r>
              <a:rPr lang="en-US" dirty="0"/>
              <a:t>List who you are</a:t>
            </a:r>
          </a:p>
          <a:p>
            <a:pPr lvl="1"/>
            <a:r>
              <a:rPr lang="en-US" dirty="0"/>
              <a:t>Related to your field</a:t>
            </a:r>
          </a:p>
          <a:p>
            <a:pPr lvl="1"/>
            <a:r>
              <a:rPr lang="en-US" dirty="0"/>
              <a:t>Related to your identity (gender, race, religion)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61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05" y="2044115"/>
            <a:ext cx="10972800" cy="4465225"/>
          </a:xfrm>
        </p:spPr>
        <p:txBody>
          <a:bodyPr>
            <a:normAutofit/>
          </a:bodyPr>
          <a:lstStyle/>
          <a:p>
            <a:r>
              <a:rPr lang="en-US" dirty="0"/>
              <a:t>I am working towards an MA in History so I can become a historian in a museum. If I achieve my goals, I will teach the general public about the importance of history in current events (‘Those who cannot remember the past are condemned to repeat it’</a:t>
            </a:r>
          </a:p>
          <a:p>
            <a:r>
              <a:rPr lang="en-US" dirty="0"/>
              <a:t>I am:</a:t>
            </a:r>
          </a:p>
          <a:p>
            <a:pPr lvl="1"/>
            <a:r>
              <a:rPr lang="en-US" dirty="0"/>
              <a:t>A woman</a:t>
            </a:r>
          </a:p>
          <a:p>
            <a:pPr lvl="1"/>
            <a:r>
              <a:rPr lang="en-US" dirty="0"/>
              <a:t>Born in Philadelphia</a:t>
            </a:r>
          </a:p>
          <a:p>
            <a:pPr lvl="1"/>
            <a:r>
              <a:rPr lang="en-US" dirty="0"/>
              <a:t>A graduate from The University of Missouri </a:t>
            </a:r>
          </a:p>
          <a:p>
            <a:pPr lvl="1"/>
            <a:r>
              <a:rPr lang="en-US" dirty="0"/>
              <a:t>A trained journalist</a:t>
            </a:r>
          </a:p>
          <a:p>
            <a:pPr lvl="1"/>
            <a:r>
              <a:rPr lang="en-US" dirty="0"/>
              <a:t>A non-traditional student (older)</a:t>
            </a:r>
          </a:p>
          <a:p>
            <a:pPr lvl="1"/>
            <a:r>
              <a:rPr lang="en-US" dirty="0"/>
              <a:t>A parent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674ECD8-E600-45DF-B631-054E989D61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574282"/>
              </p:ext>
            </p:extLst>
          </p:nvPr>
        </p:nvGraphicFramePr>
        <p:xfrm>
          <a:off x="5886994" y="2978331"/>
          <a:ext cx="5723814" cy="3412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52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0371-87D9-F586-0699-3DD9C06A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F870A8-CB95-7344-6198-BC9FCEBFF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31" b="31480"/>
          <a:stretch/>
        </p:blipFill>
        <p:spPr>
          <a:xfrm>
            <a:off x="431833" y="2006082"/>
            <a:ext cx="11328334" cy="42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46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them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38438"/>
            <a:ext cx="11029615" cy="3678303"/>
          </a:xfrm>
        </p:spPr>
        <p:txBody>
          <a:bodyPr>
            <a:noAutofit/>
          </a:bodyPr>
          <a:lstStyle/>
          <a:p>
            <a:r>
              <a:rPr lang="en-US" sz="2200" dirty="0"/>
              <a:t>Any type</a:t>
            </a:r>
          </a:p>
          <a:p>
            <a:pPr lvl="1"/>
            <a:r>
              <a:rPr lang="en-US" sz="2200" dirty="0"/>
              <a:t>Pivot (</a:t>
            </a:r>
            <a:r>
              <a:rPr lang="en-US" sz="2200" dirty="0">
                <a:hlinkClick r:id="rId2"/>
              </a:rPr>
              <a:t>https://pivot.proquest.com</a:t>
            </a:r>
            <a:r>
              <a:rPr lang="en-US" sz="2200" dirty="0"/>
              <a:t>)</a:t>
            </a:r>
          </a:p>
          <a:p>
            <a:r>
              <a:rPr lang="en-US" sz="2200" dirty="0"/>
              <a:t>Only fellowships </a:t>
            </a:r>
          </a:p>
          <a:p>
            <a:pPr lvl="1"/>
            <a:r>
              <a:rPr lang="en-US" sz="2200" dirty="0"/>
              <a:t>Fellowship Finder (</a:t>
            </a:r>
            <a:r>
              <a:rPr lang="en-US" sz="2200" dirty="0">
                <a:hlinkClick r:id="rId3"/>
              </a:rPr>
              <a:t>https://apps.grad.illinois.edu/fellowship-finder/</a:t>
            </a:r>
            <a:r>
              <a:rPr lang="en-US" sz="2200" dirty="0"/>
              <a:t>)</a:t>
            </a:r>
          </a:p>
          <a:p>
            <a:r>
              <a:rPr lang="en-US" sz="2400" dirty="0"/>
              <a:t>Before you give up, Google</a:t>
            </a:r>
          </a:p>
          <a:p>
            <a:pPr lvl="1"/>
            <a:r>
              <a:rPr lang="en-US" sz="2200" dirty="0"/>
              <a:t>“master’s support for”</a:t>
            </a:r>
          </a:p>
          <a:p>
            <a:pPr lvl="1"/>
            <a:r>
              <a:rPr lang="en-US" sz="2200" dirty="0"/>
              <a:t>“organizations for”</a:t>
            </a:r>
          </a:p>
          <a:p>
            <a:pPr lvl="1"/>
            <a:r>
              <a:rPr lang="en-US" sz="2200" dirty="0"/>
              <a:t>“resources for”</a:t>
            </a:r>
          </a:p>
        </p:txBody>
      </p:sp>
    </p:spTree>
    <p:extLst>
      <p:ext uri="{BB962C8B-B14F-4D97-AF65-F5344CB8AC3E}">
        <p14:creationId xmlns:p14="http://schemas.microsoft.com/office/powerpoint/2010/main" val="10788875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213</TotalTime>
  <Words>499</Words>
  <Application>Microsoft Macintosh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</vt:lpstr>
      <vt:lpstr>Gill Sans MT</vt:lpstr>
      <vt:lpstr>Gill Sans Nova Light</vt:lpstr>
      <vt:lpstr>Wingdings 2</vt:lpstr>
      <vt:lpstr>Dividend</vt:lpstr>
      <vt:lpstr>Grant and dissertation funding</vt:lpstr>
      <vt:lpstr>Agenda</vt:lpstr>
      <vt:lpstr>Grants vs. fellowships vs. scholarships</vt:lpstr>
      <vt:lpstr>Internal versus External </vt:lpstr>
      <vt:lpstr>What to know about </vt:lpstr>
      <vt:lpstr>How to find the opportunities</vt:lpstr>
      <vt:lpstr>For example</vt:lpstr>
      <vt:lpstr>Timing</vt:lpstr>
      <vt:lpstr>How to find them</vt:lpstr>
      <vt:lpstr>Final thoughts/Pieces of Advice</vt:lpstr>
      <vt:lpstr>Thanks for listening! If I can help, email me at keithly@utdallas.edu  Schedule a meeting at calendly.com/keithly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Fellowships for  International Students</dc:title>
  <dc:creator>Keithly, Beth</dc:creator>
  <cp:lastModifiedBy>Oh Jung Mi</cp:lastModifiedBy>
  <cp:revision>5</cp:revision>
  <dcterms:created xsi:type="dcterms:W3CDTF">2018-09-20T21:35:47Z</dcterms:created>
  <dcterms:modified xsi:type="dcterms:W3CDTF">2023-05-24T17:59:38Z</dcterms:modified>
</cp:coreProperties>
</file>