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7" r:id="rId1"/>
  </p:sldMasterIdLst>
  <p:notesMasterIdLst>
    <p:notesMasterId r:id="rId42"/>
  </p:notesMasterIdLst>
  <p:sldIdLst>
    <p:sldId id="256" r:id="rId2"/>
    <p:sldId id="258" r:id="rId3"/>
    <p:sldId id="271" r:id="rId4"/>
    <p:sldId id="270" r:id="rId5"/>
    <p:sldId id="273" r:id="rId6"/>
    <p:sldId id="275" r:id="rId7"/>
    <p:sldId id="264" r:id="rId8"/>
    <p:sldId id="259" r:id="rId9"/>
    <p:sldId id="260" r:id="rId10"/>
    <p:sldId id="265" r:id="rId11"/>
    <p:sldId id="266" r:id="rId12"/>
    <p:sldId id="274" r:id="rId13"/>
    <p:sldId id="276" r:id="rId14"/>
    <p:sldId id="267" r:id="rId15"/>
    <p:sldId id="261" r:id="rId16"/>
    <p:sldId id="262" r:id="rId17"/>
    <p:sldId id="277" r:id="rId18"/>
    <p:sldId id="263" r:id="rId19"/>
    <p:sldId id="257" r:id="rId20"/>
    <p:sldId id="269"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72" r:id="rId38"/>
    <p:sldId id="295" r:id="rId39"/>
    <p:sldId id="296" r:id="rId40"/>
    <p:sldId id="29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1E9CC-2140-7F45-BF29-9B8DF4FCD60F}" type="datetimeFigureOut">
              <a:rPr lang="en-US" smtClean="0"/>
              <a:t>10/11/22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283FA-EFE5-D74F-A8FA-69F911741315}" type="slidenum">
              <a:rPr lang="en-US" smtClean="0"/>
              <a:t>‹#›</a:t>
            </a:fld>
            <a:endParaRPr lang="en-US"/>
          </a:p>
        </p:txBody>
      </p:sp>
    </p:spTree>
    <p:extLst>
      <p:ext uri="{BB962C8B-B14F-4D97-AF65-F5344CB8AC3E}">
        <p14:creationId xmlns:p14="http://schemas.microsoft.com/office/powerpoint/2010/main" val="2548698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pps.utdallas.edu/about/programs/economics/about-programs-economics-job-market-candidate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mailto:shabnam.amini@utdallas.edu"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687388"/>
            <a:ext cx="6767513" cy="3808412"/>
          </a:xfrm>
        </p:spPr>
      </p:sp>
      <p:sp>
        <p:nvSpPr>
          <p:cNvPr id="3" name="Notes Placeholder 2"/>
          <p:cNvSpPr>
            <a:spLocks noGrp="1"/>
          </p:cNvSpPr>
          <p:nvPr>
            <p:ph type="body" idx="1"/>
          </p:nvPr>
        </p:nvSpPr>
        <p:spPr/>
        <p:txBody>
          <a:bodyPr/>
          <a:lstStyle/>
          <a:p>
            <a:r>
              <a:rPr lang="en-US" sz="1600" b="0" i="0" kern="1200" dirty="0">
                <a:solidFill>
                  <a:schemeClr val="tx1"/>
                </a:solidFill>
                <a:effectLst/>
                <a:latin typeface="Helvetica" pitchFamily="2" charset="0"/>
                <a:ea typeface="ＭＳ Ｐゴシック" charset="0"/>
                <a:cs typeface="+mn-cs"/>
                <a:hlinkClick r:id="rId3"/>
              </a:rPr>
              <a:t>https://epps.utdallas.edu/about/programs/economics/about-programs-economics-job-market-candidates/</a:t>
            </a:r>
            <a:endParaRPr lang="en-US" sz="1600" b="0" i="0" kern="1200" dirty="0">
              <a:solidFill>
                <a:schemeClr val="tx1"/>
              </a:solidFill>
              <a:effectLst/>
              <a:latin typeface="Helvetica" pitchFamily="2" charset="0"/>
              <a:ea typeface="ＭＳ Ｐゴシック" charset="0"/>
              <a:cs typeface="+mn-cs"/>
            </a:endParaRPr>
          </a:p>
          <a:p>
            <a:r>
              <a:rPr lang="en-US" sz="1600" b="0" i="0" kern="1200" dirty="0">
                <a:solidFill>
                  <a:schemeClr val="tx1"/>
                </a:solidFill>
                <a:effectLst/>
                <a:latin typeface="Helvetica" pitchFamily="2" charset="0"/>
                <a:ea typeface="ＭＳ Ｐゴシック" charset="0"/>
                <a:cs typeface="+mn-cs"/>
              </a:rPr>
              <a:t> </a:t>
            </a:r>
          </a:p>
          <a:p>
            <a:r>
              <a:rPr lang="en-US" sz="1600" b="0" i="0" kern="1200" dirty="0">
                <a:solidFill>
                  <a:schemeClr val="tx1"/>
                </a:solidFill>
                <a:effectLst/>
                <a:latin typeface="Helvetica" pitchFamily="2" charset="0"/>
                <a:ea typeface="ＭＳ Ｐゴシック" charset="0"/>
                <a:cs typeface="+mn-cs"/>
              </a:rPr>
              <a:t>You should have a professional photo and information similar to last year's candidates. Once you are ready, contact Shabnam so that she can have your materials posted to our site: </a:t>
            </a:r>
            <a:r>
              <a:rPr lang="en-US" sz="1600" b="0" i="0" kern="1200" dirty="0">
                <a:solidFill>
                  <a:schemeClr val="tx1"/>
                </a:solidFill>
                <a:effectLst/>
                <a:latin typeface="Helvetica" pitchFamily="2" charset="0"/>
                <a:ea typeface="ＭＳ Ｐゴシック" charset="0"/>
                <a:cs typeface="+mn-cs"/>
                <a:hlinkClick r:id="rId4"/>
              </a:rPr>
              <a:t>shabnam.amini@utdallas.edu</a:t>
            </a:r>
            <a:r>
              <a:rPr lang="en-US" sz="1600" b="0" i="0" kern="1200" dirty="0">
                <a:solidFill>
                  <a:schemeClr val="tx1"/>
                </a:solidFill>
                <a:effectLst/>
                <a:latin typeface="Helvetica" pitchFamily="2" charset="0"/>
                <a:ea typeface="ＭＳ Ｐゴシック" charset="0"/>
                <a:cs typeface="+mn-cs"/>
              </a:rPr>
              <a:t> </a:t>
            </a:r>
          </a:p>
          <a:p>
            <a:endParaRPr lang="en-US" dirty="0"/>
          </a:p>
        </p:txBody>
      </p:sp>
      <p:sp>
        <p:nvSpPr>
          <p:cNvPr id="4" name="Slide Number Placeholder 3"/>
          <p:cNvSpPr>
            <a:spLocks noGrp="1"/>
          </p:cNvSpPr>
          <p:nvPr>
            <p:ph type="sldNum" sz="quarter" idx="5"/>
          </p:nvPr>
        </p:nvSpPr>
        <p:spPr/>
        <p:txBody>
          <a:bodyPr/>
          <a:lstStyle/>
          <a:p>
            <a:fld id="{6631232B-0C85-EB46-A3EB-A6FFC7A164FD}" type="slidenum">
              <a:rPr lang="en-US" smtClean="0"/>
              <a:pPr/>
              <a:t>25</a:t>
            </a:fld>
            <a:endParaRPr lang="en-US" dirty="0"/>
          </a:p>
        </p:txBody>
      </p:sp>
    </p:spTree>
    <p:extLst>
      <p:ext uri="{BB962C8B-B14F-4D97-AF65-F5344CB8AC3E}">
        <p14:creationId xmlns:p14="http://schemas.microsoft.com/office/powerpoint/2010/main" val="1311333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687388"/>
            <a:ext cx="6767513" cy="3808412"/>
          </a:xfrm>
        </p:spPr>
      </p:sp>
      <p:sp>
        <p:nvSpPr>
          <p:cNvPr id="3" name="Notes Placeholder 2"/>
          <p:cNvSpPr>
            <a:spLocks noGrp="1"/>
          </p:cNvSpPr>
          <p:nvPr>
            <p:ph type="body" idx="1"/>
          </p:nvPr>
        </p:nvSpPr>
        <p:spPr/>
        <p:txBody>
          <a:bodyPr/>
          <a:lstStyle/>
          <a:p>
            <a:r>
              <a:rPr lang="en-US" sz="1600" kern="1200" dirty="0">
                <a:solidFill>
                  <a:schemeClr val="tx1"/>
                </a:solidFill>
                <a:effectLst/>
                <a:latin typeface="Helvetica" pitchFamily="2" charset="0"/>
                <a:ea typeface="ＭＳ Ｐゴシック" charset="0"/>
                <a:cs typeface="+mn-cs"/>
              </a:rPr>
              <a:t>You could also ask about the community/city where the university is.  </a:t>
            </a:r>
          </a:p>
          <a:p>
            <a:r>
              <a:rPr lang="en-US" sz="1600" kern="1200" dirty="0">
                <a:solidFill>
                  <a:schemeClr val="tx1"/>
                </a:solidFill>
                <a:effectLst/>
                <a:latin typeface="Helvetica" pitchFamily="2" charset="0"/>
                <a:ea typeface="ＭＳ Ｐゴシック" charset="0"/>
                <a:cs typeface="+mn-cs"/>
              </a:rPr>
              <a:t> </a:t>
            </a:r>
          </a:p>
          <a:p>
            <a:r>
              <a:rPr lang="en-US" sz="1600" kern="1200" dirty="0">
                <a:solidFill>
                  <a:schemeClr val="tx1"/>
                </a:solidFill>
                <a:effectLst/>
                <a:latin typeface="Helvetica" pitchFamily="2" charset="0"/>
                <a:ea typeface="ＭＳ Ｐゴシック" charset="0"/>
                <a:cs typeface="+mn-cs"/>
              </a:rPr>
              <a:t>It would also be good to have questions on specific details about the place.</a:t>
            </a:r>
          </a:p>
          <a:p>
            <a:r>
              <a:rPr lang="en-US" sz="1600" kern="1200" dirty="0">
                <a:solidFill>
                  <a:schemeClr val="tx1"/>
                </a:solidFill>
                <a:effectLst/>
                <a:latin typeface="Helvetica" pitchFamily="2" charset="0"/>
                <a:ea typeface="ＭＳ Ｐゴシック" charset="0"/>
                <a:cs typeface="+mn-cs"/>
              </a:rPr>
              <a:t>For example,</a:t>
            </a:r>
          </a:p>
          <a:p>
            <a:r>
              <a:rPr lang="en-US" sz="1600" kern="1200" dirty="0">
                <a:solidFill>
                  <a:schemeClr val="tx1"/>
                </a:solidFill>
                <a:effectLst/>
                <a:latin typeface="Helvetica" pitchFamily="2" charset="0"/>
                <a:ea typeface="ＭＳ Ｐゴシック" charset="0"/>
                <a:cs typeface="+mn-cs"/>
              </a:rPr>
              <a:t>I noticed that you have a couple of faculty working in BLANK, is that a strong interest in the department?</a:t>
            </a:r>
          </a:p>
          <a:p>
            <a:r>
              <a:rPr lang="en-US" sz="1600" kern="1200" dirty="0">
                <a:solidFill>
                  <a:schemeClr val="tx1"/>
                </a:solidFill>
                <a:effectLst/>
                <a:latin typeface="Helvetica" pitchFamily="2" charset="0"/>
                <a:ea typeface="ＭＳ Ｐゴシック" charset="0"/>
                <a:cs typeface="+mn-cs"/>
              </a:rPr>
              <a:t> </a:t>
            </a:r>
          </a:p>
          <a:p>
            <a:r>
              <a:rPr lang="en-US" sz="1600" kern="1200" dirty="0">
                <a:solidFill>
                  <a:schemeClr val="tx1"/>
                </a:solidFill>
                <a:effectLst/>
                <a:latin typeface="Helvetica" pitchFamily="2" charset="0"/>
                <a:ea typeface="ＭＳ Ｐゴシック" charset="0"/>
                <a:cs typeface="+mn-cs"/>
              </a:rPr>
              <a:t>On your website, it mentions that you gave a program or masters degree in BLANK. How does that fit into the department?</a:t>
            </a:r>
          </a:p>
          <a:p>
            <a:r>
              <a:rPr lang="en-US" sz="1600" kern="1200" dirty="0">
                <a:solidFill>
                  <a:schemeClr val="tx1"/>
                </a:solidFill>
                <a:effectLst/>
                <a:latin typeface="Helvetica" pitchFamily="2" charset="0"/>
                <a:ea typeface="ＭＳ Ｐゴシック" charset="0"/>
                <a:cs typeface="+mn-cs"/>
              </a:rPr>
              <a:t> </a:t>
            </a:r>
          </a:p>
          <a:p>
            <a:r>
              <a:rPr lang="en-US" sz="1600" kern="1200" dirty="0">
                <a:solidFill>
                  <a:schemeClr val="tx1"/>
                </a:solidFill>
                <a:effectLst/>
                <a:latin typeface="Helvetica" pitchFamily="2" charset="0"/>
                <a:ea typeface="ＭＳ Ｐゴシック" charset="0"/>
                <a:cs typeface="+mn-cs"/>
              </a:rPr>
              <a:t>I noticed that you are in a business school (or arts &amp; sciences etc.). How does Econ fit into the school and is it common to collaborate with people from different disciplines?</a:t>
            </a:r>
          </a:p>
          <a:p>
            <a:r>
              <a:rPr lang="en-US" sz="1600" kern="1200" dirty="0">
                <a:solidFill>
                  <a:schemeClr val="tx1"/>
                </a:solidFill>
                <a:effectLst/>
                <a:latin typeface="Helvetica" pitchFamily="2" charset="0"/>
                <a:ea typeface="ＭＳ Ｐゴシック" charset="0"/>
                <a:cs typeface="+mn-cs"/>
              </a:rPr>
              <a:t> </a:t>
            </a:r>
          </a:p>
          <a:p>
            <a:r>
              <a:rPr lang="en-US" sz="1600" kern="1200" dirty="0">
                <a:solidFill>
                  <a:schemeClr val="tx1"/>
                </a:solidFill>
                <a:effectLst/>
                <a:latin typeface="Helvetica" pitchFamily="2" charset="0"/>
                <a:ea typeface="ＭＳ Ｐゴシック" charset="0"/>
                <a:cs typeface="+mn-cs"/>
              </a:rPr>
              <a:t>You can come up with other or better questions by looking at the school ‘s website and the background of some of its faculty members.</a:t>
            </a:r>
          </a:p>
          <a:p>
            <a:r>
              <a:rPr lang="en-US" sz="1600" kern="1200" dirty="0">
                <a:solidFill>
                  <a:schemeClr val="tx1"/>
                </a:solidFill>
                <a:effectLst/>
                <a:latin typeface="Helvetica" pitchFamily="2" charset="0"/>
                <a:ea typeface="ＭＳ Ｐゴシック" charset="0"/>
                <a:cs typeface="+mn-cs"/>
              </a:rPr>
              <a:t> </a:t>
            </a:r>
          </a:p>
          <a:p>
            <a:r>
              <a:rPr lang="en-US" sz="1600" kern="1200" dirty="0">
                <a:solidFill>
                  <a:schemeClr val="tx1"/>
                </a:solidFill>
                <a:effectLst/>
                <a:latin typeface="Helvetica" pitchFamily="2" charset="0"/>
                <a:ea typeface="ＭＳ Ｐゴシック" charset="0"/>
                <a:cs typeface="+mn-cs"/>
              </a:rPr>
              <a:t>==</a:t>
            </a:r>
          </a:p>
          <a:p>
            <a:r>
              <a:rPr lang="en-US" sz="1600" kern="1200" dirty="0">
                <a:solidFill>
                  <a:schemeClr val="tx1"/>
                </a:solidFill>
                <a:effectLst/>
                <a:latin typeface="Helvetica" pitchFamily="2" charset="0"/>
                <a:ea typeface="ＭＳ Ｐゴシック" charset="0"/>
                <a:cs typeface="+mn-cs"/>
              </a:rPr>
              <a:t>In general, showing that you are very interested and know some about the place helps. The universities will probably be very interested in your teaching. Be pretty broad in what you are open to teaching. But, be pretty specific in examples from your experience. </a:t>
            </a:r>
          </a:p>
          <a:p>
            <a:r>
              <a:rPr lang="en-US" sz="1600" kern="1200" dirty="0">
                <a:solidFill>
                  <a:schemeClr val="tx1"/>
                </a:solidFill>
                <a:effectLst/>
                <a:latin typeface="Helvetica" pitchFamily="2" charset="0"/>
                <a:ea typeface="ＭＳ Ｐゴシック" charset="0"/>
                <a:cs typeface="+mn-cs"/>
              </a:rPr>
              <a:t> </a:t>
            </a:r>
          </a:p>
          <a:p>
            <a:r>
              <a:rPr lang="en-US" sz="1600" kern="1200" dirty="0">
                <a:solidFill>
                  <a:schemeClr val="tx1"/>
                </a:solidFill>
                <a:effectLst/>
                <a:latin typeface="Helvetica" pitchFamily="2" charset="0"/>
                <a:ea typeface="ＭＳ Ｐゴシック" charset="0"/>
                <a:cs typeface="+mn-cs"/>
              </a:rPr>
              <a:t>They will ask you if you have any questions. This is a good time to express strong interest and show that you know something about them.</a:t>
            </a:r>
          </a:p>
          <a:p>
            <a:r>
              <a:rPr lang="en-US" sz="1600" kern="1200" dirty="0">
                <a:solidFill>
                  <a:schemeClr val="tx1"/>
                </a:solidFill>
                <a:effectLst/>
                <a:latin typeface="Helvetica" pitchFamily="2" charset="0"/>
                <a:ea typeface="ＭＳ Ｐゴシック" charset="0"/>
                <a:cs typeface="+mn-cs"/>
              </a:rPr>
              <a:t>A lot of places are afraid that they will spend a lot of time pursuing a candidate who will turn them down. If they think you really want to work there, they will consider it less risky to bring you in for an on-campus interview. </a:t>
            </a:r>
          </a:p>
          <a:p>
            <a:endParaRPr lang="en-US" dirty="0"/>
          </a:p>
        </p:txBody>
      </p:sp>
      <p:sp>
        <p:nvSpPr>
          <p:cNvPr id="4" name="Slide Number Placeholder 3"/>
          <p:cNvSpPr>
            <a:spLocks noGrp="1"/>
          </p:cNvSpPr>
          <p:nvPr>
            <p:ph type="sldNum" sz="quarter" idx="5"/>
          </p:nvPr>
        </p:nvSpPr>
        <p:spPr/>
        <p:txBody>
          <a:bodyPr/>
          <a:lstStyle/>
          <a:p>
            <a:fld id="{6631232B-0C85-EB46-A3EB-A6FFC7A164FD}" type="slidenum">
              <a:rPr lang="en-US" smtClean="0"/>
              <a:pPr/>
              <a:t>36</a:t>
            </a:fld>
            <a:endParaRPr lang="en-US" dirty="0"/>
          </a:p>
        </p:txBody>
      </p:sp>
    </p:spTree>
    <p:extLst>
      <p:ext uri="{BB962C8B-B14F-4D97-AF65-F5344CB8AC3E}">
        <p14:creationId xmlns:p14="http://schemas.microsoft.com/office/powerpoint/2010/main" val="3758033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2C7BA1-D27C-BC4B-AD78-BEB34FA1B08B}" type="datetimeFigureOut">
              <a:rPr lang="en-US" smtClean="0"/>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C9A86-1C62-1B44-A23E-036C14700A1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64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2C7BA1-D27C-BC4B-AD78-BEB34FA1B08B}" type="datetimeFigureOut">
              <a:rPr lang="en-US" smtClean="0"/>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C9A86-1C62-1B44-A23E-036C14700A15}" type="slidenum">
              <a:rPr lang="en-US" smtClean="0"/>
              <a:t>‹#›</a:t>
            </a:fld>
            <a:endParaRPr lang="en-US"/>
          </a:p>
        </p:txBody>
      </p:sp>
    </p:spTree>
    <p:extLst>
      <p:ext uri="{BB962C8B-B14F-4D97-AF65-F5344CB8AC3E}">
        <p14:creationId xmlns:p14="http://schemas.microsoft.com/office/powerpoint/2010/main" val="1982080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2C7BA1-D27C-BC4B-AD78-BEB34FA1B08B}" type="datetimeFigureOut">
              <a:rPr lang="en-US" smtClean="0"/>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C9A86-1C62-1B44-A23E-036C14700A15}" type="slidenum">
              <a:rPr lang="en-US" smtClean="0"/>
              <a:t>‹#›</a:t>
            </a:fld>
            <a:endParaRPr lang="en-US"/>
          </a:p>
        </p:txBody>
      </p:sp>
    </p:spTree>
    <p:extLst>
      <p:ext uri="{BB962C8B-B14F-4D97-AF65-F5344CB8AC3E}">
        <p14:creationId xmlns:p14="http://schemas.microsoft.com/office/powerpoint/2010/main" val="1067337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2C7BA1-D27C-BC4B-AD78-BEB34FA1B08B}" type="datetimeFigureOut">
              <a:rPr lang="en-US" smtClean="0"/>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C9A86-1C62-1B44-A23E-036C14700A15}" type="slidenum">
              <a:rPr lang="en-US" smtClean="0"/>
              <a:t>‹#›</a:t>
            </a:fld>
            <a:endParaRPr lang="en-US"/>
          </a:p>
        </p:txBody>
      </p:sp>
    </p:spTree>
    <p:extLst>
      <p:ext uri="{BB962C8B-B14F-4D97-AF65-F5344CB8AC3E}">
        <p14:creationId xmlns:p14="http://schemas.microsoft.com/office/powerpoint/2010/main" val="2067332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2C7BA1-D27C-BC4B-AD78-BEB34FA1B08B}" type="datetimeFigureOut">
              <a:rPr lang="en-US" smtClean="0"/>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BC9A86-1C62-1B44-A23E-036C14700A1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066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2C7BA1-D27C-BC4B-AD78-BEB34FA1B08B}" type="datetimeFigureOut">
              <a:rPr lang="en-US" smtClean="0"/>
              <a:t>10/11/22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BC9A86-1C62-1B44-A23E-036C14700A15}" type="slidenum">
              <a:rPr lang="en-US" smtClean="0"/>
              <a:t>‹#›</a:t>
            </a:fld>
            <a:endParaRPr lang="en-US"/>
          </a:p>
        </p:txBody>
      </p:sp>
    </p:spTree>
    <p:extLst>
      <p:ext uri="{BB962C8B-B14F-4D97-AF65-F5344CB8AC3E}">
        <p14:creationId xmlns:p14="http://schemas.microsoft.com/office/powerpoint/2010/main" val="263559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2C7BA1-D27C-BC4B-AD78-BEB34FA1B08B}" type="datetimeFigureOut">
              <a:rPr lang="en-US" smtClean="0"/>
              <a:t>10/11/22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BC9A86-1C62-1B44-A23E-036C14700A15}" type="slidenum">
              <a:rPr lang="en-US" smtClean="0"/>
              <a:t>‹#›</a:t>
            </a:fld>
            <a:endParaRPr lang="en-US"/>
          </a:p>
        </p:txBody>
      </p:sp>
    </p:spTree>
    <p:extLst>
      <p:ext uri="{BB962C8B-B14F-4D97-AF65-F5344CB8AC3E}">
        <p14:creationId xmlns:p14="http://schemas.microsoft.com/office/powerpoint/2010/main" val="1541085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2C7BA1-D27C-BC4B-AD78-BEB34FA1B08B}" type="datetimeFigureOut">
              <a:rPr lang="en-US" smtClean="0"/>
              <a:t>10/11/22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BC9A86-1C62-1B44-A23E-036C14700A15}" type="slidenum">
              <a:rPr lang="en-US" smtClean="0"/>
              <a:t>‹#›</a:t>
            </a:fld>
            <a:endParaRPr lang="en-US"/>
          </a:p>
        </p:txBody>
      </p:sp>
    </p:spTree>
    <p:extLst>
      <p:ext uri="{BB962C8B-B14F-4D97-AF65-F5344CB8AC3E}">
        <p14:creationId xmlns:p14="http://schemas.microsoft.com/office/powerpoint/2010/main" val="219614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52C7BA1-D27C-BC4B-AD78-BEB34FA1B08B}" type="datetimeFigureOut">
              <a:rPr lang="en-US" smtClean="0"/>
              <a:t>10/11/22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BBC9A86-1C62-1B44-A23E-036C14700A15}" type="slidenum">
              <a:rPr lang="en-US" smtClean="0"/>
              <a:t>‹#›</a:t>
            </a:fld>
            <a:endParaRPr lang="en-US"/>
          </a:p>
        </p:txBody>
      </p:sp>
    </p:spTree>
    <p:extLst>
      <p:ext uri="{BB962C8B-B14F-4D97-AF65-F5344CB8AC3E}">
        <p14:creationId xmlns:p14="http://schemas.microsoft.com/office/powerpoint/2010/main" val="1680937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52C7BA1-D27C-BC4B-AD78-BEB34FA1B08B}" type="datetimeFigureOut">
              <a:rPr lang="en-US" smtClean="0"/>
              <a:t>10/11/22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BBC9A86-1C62-1B44-A23E-036C14700A15}" type="slidenum">
              <a:rPr lang="en-US" smtClean="0"/>
              <a:t>‹#›</a:t>
            </a:fld>
            <a:endParaRPr lang="en-US"/>
          </a:p>
        </p:txBody>
      </p:sp>
    </p:spTree>
    <p:extLst>
      <p:ext uri="{BB962C8B-B14F-4D97-AF65-F5344CB8AC3E}">
        <p14:creationId xmlns:p14="http://schemas.microsoft.com/office/powerpoint/2010/main" val="1362127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2C7BA1-D27C-BC4B-AD78-BEB34FA1B08B}" type="datetimeFigureOut">
              <a:rPr lang="en-US" smtClean="0"/>
              <a:t>10/11/22</a:t>
            </a:fld>
            <a:endParaRPr lang="en-US"/>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FBBC9A86-1C62-1B44-A23E-036C14700A15}" type="slidenum">
              <a:rPr lang="en-US" smtClean="0"/>
              <a:t>‹#›</a:t>
            </a:fld>
            <a:endParaRPr lang="en-US"/>
          </a:p>
        </p:txBody>
      </p:sp>
    </p:spTree>
    <p:extLst>
      <p:ext uri="{BB962C8B-B14F-4D97-AF65-F5344CB8AC3E}">
        <p14:creationId xmlns:p14="http://schemas.microsoft.com/office/powerpoint/2010/main" val="1097433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52C7BA1-D27C-BC4B-AD78-BEB34FA1B08B}" type="datetimeFigureOut">
              <a:rPr lang="en-US" smtClean="0"/>
              <a:t>10/11/22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BBC9A86-1C62-1B44-A23E-036C14700A15}"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31352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mailto:Meghna.sabharwal@utdallas.edu"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conomics.harvard.edu/files/economics/files/jobmarketadvicehandout.doc.pdfex" TargetMode="External"/><Relationship Id="rId2" Type="http://schemas.openxmlformats.org/officeDocument/2006/relationships/hyperlink" Target="http://ftp.iza.org/dp10400.pdf" TargetMode="External"/><Relationship Id="rId1" Type="http://schemas.openxmlformats.org/officeDocument/2006/relationships/slideLayout" Target="../slideLayouts/slideLayout2.xml"/><Relationship Id="rId4" Type="http://schemas.openxmlformats.org/officeDocument/2006/relationships/hyperlink" Target="https://web.stanford.edu/~niederle/Advice_Bob_Hall.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aeaweb.org/conference/2020/housing-map" TargetMode="External"/><Relationship Id="rId2" Type="http://schemas.openxmlformats.org/officeDocument/2006/relationships/hyperlink" Target="https://www.google.com/maps/d/viewer?mid=1SgyEqLlSFJ8O5Ym-9qevvvPpKpzJEcQM&amp;ll=32.71679002636535%2C-117.1772940488786&amp;z=15"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epps.utdallas.edu/about/programs/economics/about-programs-economics-job-market-candidate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shabnam.amini@utdallas.edu"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economics.harvard.edu/files/economics/files/cv_guide_2016.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aeaweb.org/joe/"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Steps to Academic Success and Finding an Academic Job</a:t>
            </a:r>
          </a:p>
        </p:txBody>
      </p:sp>
      <p:sp>
        <p:nvSpPr>
          <p:cNvPr id="3" name="Subtitle 2"/>
          <p:cNvSpPr>
            <a:spLocks noGrp="1"/>
          </p:cNvSpPr>
          <p:nvPr>
            <p:ph type="subTitle" idx="1"/>
          </p:nvPr>
        </p:nvSpPr>
        <p:spPr/>
        <p:txBody>
          <a:bodyPr/>
          <a:lstStyle/>
          <a:p>
            <a:r>
              <a:rPr lang="en-US" dirty="0"/>
              <a:t>James Harrington</a:t>
            </a:r>
          </a:p>
          <a:p>
            <a:r>
              <a:rPr lang="en-US" dirty="0"/>
              <a:t>University of Texas at Dallas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4590645"/>
            <a:ext cx="2438400" cy="1409700"/>
          </a:xfrm>
          <a:prstGeom prst="rect">
            <a:avLst/>
          </a:prstGeom>
        </p:spPr>
      </p:pic>
      <p:sp>
        <p:nvSpPr>
          <p:cNvPr id="5" name="Subtitle 2">
            <a:extLst>
              <a:ext uri="{FF2B5EF4-FFF2-40B4-BE49-F238E27FC236}">
                <a16:creationId xmlns:a16="http://schemas.microsoft.com/office/drawing/2014/main" id="{1FEA0B64-277E-7BF3-FF66-04D71D94E339}"/>
              </a:ext>
            </a:extLst>
          </p:cNvPr>
          <p:cNvSpPr txBox="1">
            <a:spLocks/>
          </p:cNvSpPr>
          <p:nvPr/>
        </p:nvSpPr>
        <p:spPr>
          <a:xfrm>
            <a:off x="1097280" y="628444"/>
            <a:ext cx="1005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b="1" dirty="0"/>
              <a:t>Part 1</a:t>
            </a:r>
          </a:p>
        </p:txBody>
      </p:sp>
    </p:spTree>
    <p:extLst>
      <p:ext uri="{BB962C8B-B14F-4D97-AF65-F5344CB8AC3E}">
        <p14:creationId xmlns:p14="http://schemas.microsoft.com/office/powerpoint/2010/main" val="854696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Service Careers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5315" y="1846263"/>
            <a:ext cx="5841696" cy="4022725"/>
          </a:xfrm>
        </p:spPr>
      </p:pic>
    </p:spTree>
    <p:extLst>
      <p:ext uri="{BB962C8B-B14F-4D97-AF65-F5344CB8AC3E}">
        <p14:creationId xmlns:p14="http://schemas.microsoft.com/office/powerpoint/2010/main" val="1359828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Inside Higher Ed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9997" y="1846263"/>
            <a:ext cx="5312332" cy="4022725"/>
          </a:xfrm>
        </p:spPr>
      </p:pic>
    </p:spTree>
    <p:extLst>
      <p:ext uri="{BB962C8B-B14F-4D97-AF65-F5344CB8AC3E}">
        <p14:creationId xmlns:p14="http://schemas.microsoft.com/office/powerpoint/2010/main" val="1930117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Chronicle of Higher Education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9772" y="1846263"/>
            <a:ext cx="8232782" cy="4022725"/>
          </a:xfrm>
        </p:spPr>
      </p:pic>
    </p:spTree>
    <p:extLst>
      <p:ext uri="{BB962C8B-B14F-4D97-AF65-F5344CB8AC3E}">
        <p14:creationId xmlns:p14="http://schemas.microsoft.com/office/powerpoint/2010/main" val="438447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Tracking Applications</a:t>
            </a:r>
          </a:p>
        </p:txBody>
      </p:sp>
      <p:sp>
        <p:nvSpPr>
          <p:cNvPr id="3" name="Content Placeholder 2"/>
          <p:cNvSpPr>
            <a:spLocks noGrp="1"/>
          </p:cNvSpPr>
          <p:nvPr>
            <p:ph idx="1"/>
          </p:nvPr>
        </p:nvSpPr>
        <p:spPr/>
        <p:txBody>
          <a:bodyPr>
            <a:normAutofit/>
          </a:bodyPr>
          <a:lstStyle/>
          <a:p>
            <a:r>
              <a:rPr lang="en-US" sz="2800" b="1" dirty="0"/>
              <a:t>Application Log</a:t>
            </a:r>
          </a:p>
          <a:p>
            <a:pPr lvl="1"/>
            <a:r>
              <a:rPr lang="en-US" sz="2800" dirty="0"/>
              <a:t>Track for:</a:t>
            </a:r>
          </a:p>
          <a:p>
            <a:pPr lvl="2"/>
            <a:r>
              <a:rPr lang="en-US" sz="2800" dirty="0"/>
              <a:t>List of Job Applied For</a:t>
            </a:r>
          </a:p>
          <a:p>
            <a:pPr lvl="2"/>
            <a:r>
              <a:rPr lang="en-US" sz="2800" dirty="0"/>
              <a:t>Deadlines</a:t>
            </a:r>
          </a:p>
          <a:p>
            <a:pPr lvl="2"/>
            <a:r>
              <a:rPr lang="en-US" sz="2800" dirty="0"/>
              <a:t>Materials Sent</a:t>
            </a:r>
          </a:p>
          <a:p>
            <a:pPr lvl="2"/>
            <a:r>
              <a:rPr lang="en-US" sz="2800" dirty="0"/>
              <a:t>List contacts, dates of correspondence, etc.</a:t>
            </a:r>
          </a:p>
          <a:p>
            <a:pPr lvl="2"/>
            <a:r>
              <a:rPr lang="en-US" sz="2800" dirty="0"/>
              <a:t>Email/Mail Confirmations</a:t>
            </a:r>
          </a:p>
          <a:p>
            <a:endParaRPr lang="en-US" sz="4000" dirty="0"/>
          </a:p>
        </p:txBody>
      </p:sp>
    </p:spTree>
    <p:extLst>
      <p:ext uri="{BB962C8B-B14F-4D97-AF65-F5344CB8AC3E}">
        <p14:creationId xmlns:p14="http://schemas.microsoft.com/office/powerpoint/2010/main" val="1409035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Leverage Your Network</a:t>
            </a:r>
          </a:p>
        </p:txBody>
      </p:sp>
      <p:sp>
        <p:nvSpPr>
          <p:cNvPr id="3" name="Content Placeholder 2"/>
          <p:cNvSpPr>
            <a:spLocks noGrp="1"/>
          </p:cNvSpPr>
          <p:nvPr>
            <p:ph idx="1"/>
          </p:nvPr>
        </p:nvSpPr>
        <p:spPr/>
        <p:txBody>
          <a:bodyPr/>
          <a:lstStyle/>
          <a:p>
            <a:r>
              <a:rPr lang="en-US" sz="2800" b="1" dirty="0"/>
              <a:t>Conferences</a:t>
            </a:r>
          </a:p>
          <a:p>
            <a:pPr lvl="1"/>
            <a:r>
              <a:rPr lang="en-US" sz="2400" dirty="0"/>
              <a:t>Network at major conferences </a:t>
            </a:r>
          </a:p>
          <a:p>
            <a:r>
              <a:rPr lang="en-US" sz="2800" b="1" dirty="0"/>
              <a:t>Letter Writers</a:t>
            </a:r>
          </a:p>
          <a:p>
            <a:pPr lvl="1"/>
            <a:r>
              <a:rPr lang="en-US" sz="2400" dirty="0"/>
              <a:t>Reference specific people and areas of interest that overlap with the current faculty</a:t>
            </a:r>
          </a:p>
          <a:p>
            <a:pPr lvl="1"/>
            <a:endParaRPr lang="en-US" dirty="0"/>
          </a:p>
        </p:txBody>
      </p:sp>
    </p:spTree>
    <p:extLst>
      <p:ext uri="{BB962C8B-B14F-4D97-AF65-F5344CB8AC3E}">
        <p14:creationId xmlns:p14="http://schemas.microsoft.com/office/powerpoint/2010/main" val="943126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Conference Interviews</a:t>
            </a:r>
          </a:p>
        </p:txBody>
      </p:sp>
      <p:sp>
        <p:nvSpPr>
          <p:cNvPr id="3" name="Content Placeholder 2"/>
          <p:cNvSpPr>
            <a:spLocks noGrp="1"/>
          </p:cNvSpPr>
          <p:nvPr>
            <p:ph idx="1"/>
          </p:nvPr>
        </p:nvSpPr>
        <p:spPr/>
        <p:txBody>
          <a:bodyPr>
            <a:normAutofit fontScale="92500" lnSpcReduction="10000"/>
          </a:bodyPr>
          <a:lstStyle/>
          <a:p>
            <a:r>
              <a:rPr lang="en-US" sz="2800" b="1" dirty="0"/>
              <a:t>Main Goal:</a:t>
            </a:r>
          </a:p>
          <a:p>
            <a:pPr lvl="1"/>
            <a:r>
              <a:rPr lang="en-US" sz="2800" dirty="0"/>
              <a:t>Make a good impression</a:t>
            </a:r>
          </a:p>
          <a:p>
            <a:pPr lvl="2"/>
            <a:r>
              <a:rPr lang="en-US" sz="2400" dirty="0"/>
              <a:t>Correlation between informal interview and campus visit</a:t>
            </a:r>
          </a:p>
          <a:p>
            <a:pPr lvl="1"/>
            <a:r>
              <a:rPr lang="en-US" sz="2800" dirty="0"/>
              <a:t>Connect to people</a:t>
            </a:r>
          </a:p>
          <a:p>
            <a:pPr lvl="2"/>
            <a:r>
              <a:rPr lang="en-US" sz="2400" dirty="0"/>
              <a:t>Help them link between your CV and face</a:t>
            </a:r>
          </a:p>
          <a:p>
            <a:pPr lvl="2"/>
            <a:endParaRPr lang="en-US" sz="2400" dirty="0"/>
          </a:p>
          <a:p>
            <a:r>
              <a:rPr lang="en-US" sz="3000" b="1" dirty="0"/>
              <a:t>Fall Conferences:</a:t>
            </a:r>
          </a:p>
          <a:p>
            <a:pPr lvl="1"/>
            <a:r>
              <a:rPr lang="en-US" sz="2800" dirty="0"/>
              <a:t>APPAM</a:t>
            </a:r>
          </a:p>
          <a:p>
            <a:pPr lvl="1"/>
            <a:r>
              <a:rPr lang="en-US" sz="2800" dirty="0"/>
              <a:t>APSA</a:t>
            </a:r>
          </a:p>
          <a:p>
            <a:pPr lvl="1"/>
            <a:r>
              <a:rPr lang="en-US" sz="2800" dirty="0"/>
              <a:t>Southeastern Conference for Public Administration</a:t>
            </a:r>
          </a:p>
        </p:txBody>
      </p:sp>
    </p:spTree>
    <p:extLst>
      <p:ext uri="{BB962C8B-B14F-4D97-AF65-F5344CB8AC3E}">
        <p14:creationId xmlns:p14="http://schemas.microsoft.com/office/powerpoint/2010/main" val="1120977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On-Campus Interviews/ </a:t>
            </a:r>
            <a:r>
              <a:rPr lang="en-US" dirty="0" err="1"/>
              <a:t>Flyouts</a:t>
            </a:r>
            <a:endParaRPr lang="en-US" dirty="0"/>
          </a:p>
        </p:txBody>
      </p:sp>
      <p:sp>
        <p:nvSpPr>
          <p:cNvPr id="3" name="Content Placeholder 2"/>
          <p:cNvSpPr>
            <a:spLocks noGrp="1"/>
          </p:cNvSpPr>
          <p:nvPr>
            <p:ph idx="1"/>
          </p:nvPr>
        </p:nvSpPr>
        <p:spPr/>
        <p:txBody>
          <a:bodyPr>
            <a:noAutofit/>
          </a:bodyPr>
          <a:lstStyle/>
          <a:p>
            <a:r>
              <a:rPr lang="en-US" b="1" dirty="0"/>
              <a:t>Interview will typically last 1-2 days:</a:t>
            </a:r>
          </a:p>
          <a:p>
            <a:pPr lvl="1"/>
            <a:r>
              <a:rPr lang="en-US" dirty="0"/>
              <a:t>Meet with search committee, department chair, dean/provost, faculty, and/or students</a:t>
            </a:r>
          </a:p>
          <a:p>
            <a:pPr lvl="1"/>
            <a:r>
              <a:rPr lang="en-US" dirty="0"/>
              <a:t>Give a formal presentation and/or teach a class</a:t>
            </a:r>
          </a:p>
          <a:p>
            <a:pPr lvl="1"/>
            <a:r>
              <a:rPr lang="en-US" dirty="0"/>
              <a:t>Tour campus facilities and town</a:t>
            </a:r>
          </a:p>
          <a:p>
            <a:pPr lvl="1"/>
            <a:r>
              <a:rPr lang="en-US" dirty="0"/>
              <a:t>Request specific people you would like to meet </a:t>
            </a:r>
          </a:p>
          <a:p>
            <a:r>
              <a:rPr lang="en-US" b="1" dirty="0"/>
              <a:t>Topics to Discuss:</a:t>
            </a:r>
          </a:p>
          <a:p>
            <a:pPr lvl="1"/>
            <a:r>
              <a:rPr lang="en-US" dirty="0"/>
              <a:t>Your Research Pipeline</a:t>
            </a:r>
          </a:p>
          <a:p>
            <a:pPr lvl="1"/>
            <a:r>
              <a:rPr lang="en-US" dirty="0"/>
              <a:t>Flexibility in Teaching</a:t>
            </a:r>
          </a:p>
          <a:p>
            <a:pPr lvl="1"/>
            <a:r>
              <a:rPr lang="en-US" dirty="0"/>
              <a:t>Potential research overlap</a:t>
            </a:r>
          </a:p>
          <a:p>
            <a:pPr lvl="1"/>
            <a:r>
              <a:rPr lang="en-US" dirty="0"/>
              <a:t>Ask junior faculty about what the life of junior faculty is like</a:t>
            </a:r>
            <a:endParaRPr lang="en-US" sz="1050" dirty="0"/>
          </a:p>
          <a:p>
            <a:endParaRPr lang="en-US" sz="1050" dirty="0"/>
          </a:p>
        </p:txBody>
      </p:sp>
    </p:spTree>
    <p:extLst>
      <p:ext uri="{BB962C8B-B14F-4D97-AF65-F5344CB8AC3E}">
        <p14:creationId xmlns:p14="http://schemas.microsoft.com/office/powerpoint/2010/main" val="135610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On-Campus Interviews/ </a:t>
            </a:r>
            <a:r>
              <a:rPr lang="en-US" dirty="0" err="1"/>
              <a:t>Flyouts</a:t>
            </a:r>
            <a:endParaRPr lang="en-US" dirty="0"/>
          </a:p>
        </p:txBody>
      </p:sp>
      <p:sp>
        <p:nvSpPr>
          <p:cNvPr id="3" name="Content Placeholder 2"/>
          <p:cNvSpPr>
            <a:spLocks noGrp="1"/>
          </p:cNvSpPr>
          <p:nvPr>
            <p:ph idx="1"/>
          </p:nvPr>
        </p:nvSpPr>
        <p:spPr/>
        <p:txBody>
          <a:bodyPr/>
          <a:lstStyle/>
          <a:p>
            <a:r>
              <a:rPr lang="en-US" sz="2800" b="1" dirty="0"/>
              <a:t>Things to Remember:</a:t>
            </a:r>
          </a:p>
          <a:p>
            <a:pPr lvl="1"/>
            <a:r>
              <a:rPr lang="en-US" sz="2600" dirty="0"/>
              <a:t>You are always being interviewed, even at social occasions</a:t>
            </a:r>
          </a:p>
          <a:p>
            <a:pPr lvl="1"/>
            <a:r>
              <a:rPr lang="en-US" sz="2400" dirty="0"/>
              <a:t>Collegiality is gauged at meals, as are your general views of the world</a:t>
            </a:r>
          </a:p>
          <a:p>
            <a:pPr lvl="1"/>
            <a:r>
              <a:rPr lang="en-US" sz="2400" dirty="0"/>
              <a:t>Refrain from drinking alcohol</a:t>
            </a:r>
          </a:p>
          <a:p>
            <a:pPr lvl="1"/>
            <a:r>
              <a:rPr lang="en-US" sz="2400" dirty="0"/>
              <a:t>Be polite and use professional titles unless invited to be less formal</a:t>
            </a:r>
          </a:p>
          <a:p>
            <a:pPr lvl="1"/>
            <a:r>
              <a:rPr lang="en-US" sz="2400" dirty="0"/>
              <a:t>Don’t overlook the influence of secretaries and students</a:t>
            </a:r>
          </a:p>
          <a:p>
            <a:endParaRPr lang="en-US" dirty="0"/>
          </a:p>
        </p:txBody>
      </p:sp>
    </p:spTree>
    <p:extLst>
      <p:ext uri="{BB962C8B-B14F-4D97-AF65-F5344CB8AC3E}">
        <p14:creationId xmlns:p14="http://schemas.microsoft.com/office/powerpoint/2010/main" val="2095359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Decision</a:t>
            </a:r>
          </a:p>
        </p:txBody>
      </p:sp>
      <p:sp>
        <p:nvSpPr>
          <p:cNvPr id="3" name="Content Placeholder 2"/>
          <p:cNvSpPr>
            <a:spLocks noGrp="1"/>
          </p:cNvSpPr>
          <p:nvPr>
            <p:ph idx="1"/>
          </p:nvPr>
        </p:nvSpPr>
        <p:spPr/>
        <p:txBody>
          <a:bodyPr>
            <a:normAutofit/>
          </a:bodyPr>
          <a:lstStyle/>
          <a:p>
            <a:r>
              <a:rPr lang="en-US" sz="2600" b="1" dirty="0"/>
              <a:t>Negotiation</a:t>
            </a:r>
          </a:p>
          <a:p>
            <a:pPr lvl="1"/>
            <a:r>
              <a:rPr lang="en-US" sz="2200" dirty="0"/>
              <a:t>Ask if there is any negotiating room in the offer.  </a:t>
            </a:r>
          </a:p>
          <a:p>
            <a:pPr lvl="2"/>
            <a:r>
              <a:rPr lang="en-US" sz="1800" dirty="0"/>
              <a:t>Negotiate for course reduction</a:t>
            </a:r>
          </a:p>
          <a:p>
            <a:pPr lvl="2"/>
            <a:r>
              <a:rPr lang="en-US" sz="1800" dirty="0"/>
              <a:t>Summer salary, research support, etc.</a:t>
            </a:r>
          </a:p>
          <a:p>
            <a:pPr lvl="2"/>
            <a:r>
              <a:rPr lang="en-US" sz="1800" dirty="0"/>
              <a:t>Moving expenses</a:t>
            </a:r>
          </a:p>
          <a:p>
            <a:pPr lvl="2"/>
            <a:r>
              <a:rPr lang="en-US" sz="1800" dirty="0"/>
              <a:t>Startup package</a:t>
            </a:r>
          </a:p>
          <a:p>
            <a:pPr lvl="2"/>
            <a:r>
              <a:rPr lang="en-US" sz="1800" dirty="0"/>
              <a:t>Computer</a:t>
            </a:r>
          </a:p>
          <a:p>
            <a:r>
              <a:rPr lang="en-US" sz="2400" b="1" dirty="0"/>
              <a:t>Contact other schools with pending interviews</a:t>
            </a:r>
          </a:p>
          <a:p>
            <a:pPr lvl="1"/>
            <a:r>
              <a:rPr lang="en-US" sz="2400" dirty="0"/>
              <a:t>Let them know that you've got an offer</a:t>
            </a:r>
          </a:p>
          <a:p>
            <a:pPr lvl="1"/>
            <a:endParaRPr lang="en-US" sz="2200" dirty="0"/>
          </a:p>
        </p:txBody>
      </p:sp>
    </p:spTree>
    <p:extLst>
      <p:ext uri="{BB962C8B-B14F-4D97-AF65-F5344CB8AC3E}">
        <p14:creationId xmlns:p14="http://schemas.microsoft.com/office/powerpoint/2010/main" val="807136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Offer/Negotiation</a:t>
            </a:r>
          </a:p>
        </p:txBody>
      </p:sp>
      <p:sp>
        <p:nvSpPr>
          <p:cNvPr id="3" name="Content Placeholder 2"/>
          <p:cNvSpPr>
            <a:spLocks noGrp="1"/>
          </p:cNvSpPr>
          <p:nvPr>
            <p:ph idx="1"/>
          </p:nvPr>
        </p:nvSpPr>
        <p:spPr/>
        <p:txBody>
          <a:bodyPr>
            <a:normAutofit/>
          </a:bodyPr>
          <a:lstStyle/>
          <a:p>
            <a:r>
              <a:rPr lang="en-US" sz="2400" b="1" dirty="0"/>
              <a:t>Honor Your Contractual Obligation</a:t>
            </a:r>
          </a:p>
          <a:p>
            <a:pPr lvl="1"/>
            <a:r>
              <a:rPr lang="en-US" sz="2400" dirty="0"/>
              <a:t>Explain to the turn-down schools what they are not able to offer while your chosen school is able to offer. </a:t>
            </a:r>
          </a:p>
          <a:p>
            <a:pPr lvl="1"/>
            <a:r>
              <a:rPr lang="en-US" sz="2400" dirty="0"/>
              <a:t>Stay in touch with the schools that you turn down. </a:t>
            </a:r>
          </a:p>
          <a:p>
            <a:pPr lvl="1"/>
            <a:r>
              <a:rPr lang="en-US" sz="2400" dirty="0"/>
              <a:t>The academy is a smaller community than you might think.  Don’t burn any bridges.</a:t>
            </a:r>
          </a:p>
          <a:p>
            <a:endParaRPr lang="en-US" sz="2400" dirty="0"/>
          </a:p>
          <a:p>
            <a:endParaRPr lang="en-US" sz="2400" dirty="0"/>
          </a:p>
        </p:txBody>
      </p:sp>
    </p:spTree>
    <p:extLst>
      <p:ext uri="{BB962C8B-B14F-4D97-AF65-F5344CB8AC3E}">
        <p14:creationId xmlns:p14="http://schemas.microsoft.com/office/powerpoint/2010/main" val="181111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r>
              <a:rPr lang="en-US" dirty="0"/>
              <a:t>Are You Ready for the Market?</a:t>
            </a:r>
          </a:p>
          <a:p>
            <a:endParaRPr lang="en-US" dirty="0"/>
          </a:p>
          <a:p>
            <a:r>
              <a:rPr lang="en-US" dirty="0"/>
              <a:t>Graduate Student Timeline</a:t>
            </a:r>
          </a:p>
          <a:p>
            <a:endParaRPr lang="en-US" dirty="0"/>
          </a:p>
          <a:p>
            <a:r>
              <a:rPr lang="en-US" dirty="0"/>
              <a:t>Materials</a:t>
            </a:r>
          </a:p>
          <a:p>
            <a:endParaRPr lang="en-US" dirty="0"/>
          </a:p>
          <a:p>
            <a:r>
              <a:rPr lang="en-US"/>
              <a:t>Application Process</a:t>
            </a:r>
            <a:endParaRPr lang="en-US" dirty="0"/>
          </a:p>
        </p:txBody>
      </p:sp>
    </p:spTree>
    <p:extLst>
      <p:ext uri="{BB962C8B-B14F-4D97-AF65-F5344CB8AC3E}">
        <p14:creationId xmlns:p14="http://schemas.microsoft.com/office/powerpoint/2010/main" val="1547608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76601" y="1752601"/>
            <a:ext cx="5893377" cy="2246769"/>
          </a:xfrm>
          <a:prstGeom prst="rect">
            <a:avLst/>
          </a:prstGeom>
        </p:spPr>
        <p:txBody>
          <a:bodyPr wrap="square">
            <a:spAutoFit/>
          </a:bodyPr>
          <a:lstStyle/>
          <a:p>
            <a:pPr algn="ctr"/>
            <a:r>
              <a:rPr lang="en-US" sz="2800" dirty="0"/>
              <a:t>Thank You!</a:t>
            </a:r>
          </a:p>
          <a:p>
            <a:pPr algn="ctr"/>
            <a:endParaRPr lang="en-US" sz="2800" dirty="0"/>
          </a:p>
          <a:p>
            <a:pPr algn="ctr"/>
            <a:r>
              <a:rPr lang="en-US" sz="2800" dirty="0"/>
              <a:t>Questions?</a:t>
            </a:r>
            <a:endParaRPr lang="en-US" sz="2800" dirty="0">
              <a:hlinkClick r:id="rId2"/>
            </a:endParaRPr>
          </a:p>
          <a:p>
            <a:pPr algn="ctr"/>
            <a:endParaRPr lang="en-US" sz="2800" dirty="0">
              <a:hlinkClick r:id="rId2"/>
            </a:endParaRPr>
          </a:p>
          <a:p>
            <a:pPr algn="ctr"/>
            <a:r>
              <a:rPr lang="en-US" sz="2800" dirty="0">
                <a:hlinkClick r:id="rId2"/>
              </a:rPr>
              <a:t>James.Harrington@utdallas.edu</a:t>
            </a:r>
            <a:endParaRPr lang="en-US" sz="2800" dirty="0"/>
          </a:p>
        </p:txBody>
      </p:sp>
    </p:spTree>
    <p:extLst>
      <p:ext uri="{BB962C8B-B14F-4D97-AF65-F5344CB8AC3E}">
        <p14:creationId xmlns:p14="http://schemas.microsoft.com/office/powerpoint/2010/main" val="2088687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79" y="1492469"/>
            <a:ext cx="9570721" cy="2561426"/>
          </a:xfrm>
        </p:spPr>
        <p:txBody>
          <a:bodyPr anchor="t">
            <a:normAutofit/>
          </a:bodyPr>
          <a:lstStyle/>
          <a:p>
            <a:r>
              <a:rPr lang="en-US" b="1" dirty="0"/>
              <a:t>Academic Job Market for Economists</a:t>
            </a:r>
            <a:endParaRPr lang="en-US" dirty="0"/>
          </a:p>
        </p:txBody>
      </p:sp>
      <p:sp>
        <p:nvSpPr>
          <p:cNvPr id="3" name="Subtitle 2"/>
          <p:cNvSpPr>
            <a:spLocks noGrp="1"/>
          </p:cNvSpPr>
          <p:nvPr>
            <p:ph type="subTitle" idx="1"/>
          </p:nvPr>
        </p:nvSpPr>
        <p:spPr/>
        <p:txBody>
          <a:bodyPr/>
          <a:lstStyle/>
          <a:p>
            <a:r>
              <a:rPr lang="en-US" dirty="0"/>
              <a:t>Seth h. giertz</a:t>
            </a:r>
          </a:p>
          <a:p>
            <a:r>
              <a:rPr lang="en-US" dirty="0"/>
              <a:t>University of Texas at Dallas</a:t>
            </a:r>
          </a:p>
        </p:txBody>
      </p:sp>
      <p:sp>
        <p:nvSpPr>
          <p:cNvPr id="4" name="Subtitle 2">
            <a:extLst>
              <a:ext uri="{FF2B5EF4-FFF2-40B4-BE49-F238E27FC236}">
                <a16:creationId xmlns:a16="http://schemas.microsoft.com/office/drawing/2014/main" id="{47D17080-A21C-8FE1-F897-6546D2A21FB2}"/>
              </a:ext>
            </a:extLst>
          </p:cNvPr>
          <p:cNvSpPr txBox="1">
            <a:spLocks/>
          </p:cNvSpPr>
          <p:nvPr/>
        </p:nvSpPr>
        <p:spPr>
          <a:xfrm>
            <a:off x="1097280" y="628444"/>
            <a:ext cx="10058400"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b="1" dirty="0"/>
              <a:t>Part 2</a:t>
            </a:r>
          </a:p>
        </p:txBody>
      </p:sp>
    </p:spTree>
    <p:extLst>
      <p:ext uri="{BB962C8B-B14F-4D97-AF65-F5344CB8AC3E}">
        <p14:creationId xmlns:p14="http://schemas.microsoft.com/office/powerpoint/2010/main" val="2436946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A1B-7D71-D145-AD27-25F9D496C650}"/>
              </a:ext>
            </a:extLst>
          </p:cNvPr>
          <p:cNvSpPr>
            <a:spLocks noGrp="1"/>
          </p:cNvSpPr>
          <p:nvPr>
            <p:ph type="title"/>
          </p:nvPr>
        </p:nvSpPr>
        <p:spPr/>
        <p:txBody>
          <a:bodyPr/>
          <a:lstStyle/>
          <a:p>
            <a:r>
              <a:rPr lang="en-US" dirty="0"/>
              <a:t>Coming Soon</a:t>
            </a:r>
          </a:p>
        </p:txBody>
      </p:sp>
      <p:sp>
        <p:nvSpPr>
          <p:cNvPr id="3" name="Content Placeholder 2">
            <a:extLst>
              <a:ext uri="{FF2B5EF4-FFF2-40B4-BE49-F238E27FC236}">
                <a16:creationId xmlns:a16="http://schemas.microsoft.com/office/drawing/2014/main" id="{E6F94E8A-7F02-FB4A-A064-2C0C32FFBC0A}"/>
              </a:ext>
            </a:extLst>
          </p:cNvPr>
          <p:cNvSpPr>
            <a:spLocks noGrp="1"/>
          </p:cNvSpPr>
          <p:nvPr>
            <p:ph idx="1"/>
          </p:nvPr>
        </p:nvSpPr>
        <p:spPr>
          <a:xfrm>
            <a:off x="1524000" y="1034142"/>
            <a:ext cx="9144000" cy="4887687"/>
          </a:xfrm>
        </p:spPr>
        <p:txBody>
          <a:bodyPr/>
          <a:lstStyle/>
          <a:p>
            <a:r>
              <a:rPr lang="en-US" dirty="0"/>
              <a:t>I will meet with each of you after Thanksgiving for mock interviews. </a:t>
            </a:r>
          </a:p>
          <a:p>
            <a:pPr lvl="1"/>
            <a:r>
              <a:rPr lang="en-US" dirty="0"/>
              <a:t>Let me know, if you would like to meet sooner.</a:t>
            </a:r>
          </a:p>
          <a:p>
            <a:endParaRPr lang="en-US" dirty="0"/>
          </a:p>
          <a:p>
            <a:r>
              <a:rPr lang="en-US" dirty="0"/>
              <a:t>In December, you will have mock interviews with other faculty members.</a:t>
            </a:r>
          </a:p>
          <a:p>
            <a:endParaRPr lang="en-US" dirty="0"/>
          </a:p>
          <a:p>
            <a:r>
              <a:rPr lang="en-US" dirty="0"/>
              <a:t>Job Market Talks: </a:t>
            </a:r>
          </a:p>
          <a:p>
            <a:pPr lvl="1"/>
            <a:r>
              <a:rPr lang="en-US" dirty="0"/>
              <a:t>Make sure to schedule these soon, if you have not.</a:t>
            </a:r>
          </a:p>
          <a:p>
            <a:pPr lvl="1"/>
            <a:r>
              <a:rPr lang="en-US" dirty="0"/>
              <a:t>Most everyone will want to do this.</a:t>
            </a:r>
          </a:p>
          <a:p>
            <a:pPr lvl="2"/>
            <a:r>
              <a:rPr lang="en-US" dirty="0"/>
              <a:t>If you think that you are an exception, discuss this with your advisor.</a:t>
            </a:r>
          </a:p>
          <a:p>
            <a:pPr lvl="1"/>
            <a:endParaRPr lang="en-US" dirty="0"/>
          </a:p>
          <a:p>
            <a:endParaRPr lang="en-US" dirty="0"/>
          </a:p>
        </p:txBody>
      </p:sp>
      <p:sp>
        <p:nvSpPr>
          <p:cNvPr id="5" name="Slide Number Placeholder 4">
            <a:extLst>
              <a:ext uri="{FF2B5EF4-FFF2-40B4-BE49-F238E27FC236}">
                <a16:creationId xmlns:a16="http://schemas.microsoft.com/office/drawing/2014/main" id="{60B320FE-3217-C547-B6B0-BD55606799DC}"/>
              </a:ext>
            </a:extLst>
          </p:cNvPr>
          <p:cNvSpPr>
            <a:spLocks noGrp="1"/>
          </p:cNvSpPr>
          <p:nvPr>
            <p:ph type="sldNum" sz="quarter" idx="12"/>
          </p:nvPr>
        </p:nvSpPr>
        <p:spPr/>
        <p:txBody>
          <a:bodyPr/>
          <a:lstStyle/>
          <a:p>
            <a:fld id="{FBBC9A86-1C62-1B44-A23E-036C14700A15}" type="slidenum">
              <a:rPr lang="en-US" smtClean="0"/>
              <a:t>22</a:t>
            </a:fld>
            <a:endParaRPr lang="en-US"/>
          </a:p>
        </p:txBody>
      </p:sp>
    </p:spTree>
    <p:extLst>
      <p:ext uri="{BB962C8B-B14F-4D97-AF65-F5344CB8AC3E}">
        <p14:creationId xmlns:p14="http://schemas.microsoft.com/office/powerpoint/2010/main" val="2382131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A1B-7D71-D145-AD27-25F9D496C650}"/>
              </a:ext>
            </a:extLst>
          </p:cNvPr>
          <p:cNvSpPr>
            <a:spLocks noGrp="1"/>
          </p:cNvSpPr>
          <p:nvPr>
            <p:ph type="title"/>
          </p:nvPr>
        </p:nvSpPr>
        <p:spPr/>
        <p:txBody>
          <a:bodyPr/>
          <a:lstStyle/>
          <a:p>
            <a:r>
              <a:rPr lang="en-US" dirty="0"/>
              <a:t>Job Market Advice</a:t>
            </a:r>
          </a:p>
        </p:txBody>
      </p:sp>
      <p:sp>
        <p:nvSpPr>
          <p:cNvPr id="3" name="Content Placeholder 2">
            <a:extLst>
              <a:ext uri="{FF2B5EF4-FFF2-40B4-BE49-F238E27FC236}">
                <a16:creationId xmlns:a16="http://schemas.microsoft.com/office/drawing/2014/main" id="{E6F94E8A-7F02-FB4A-A064-2C0C32FFBC0A}"/>
              </a:ext>
            </a:extLst>
          </p:cNvPr>
          <p:cNvSpPr>
            <a:spLocks noGrp="1"/>
          </p:cNvSpPr>
          <p:nvPr>
            <p:ph idx="1"/>
          </p:nvPr>
        </p:nvSpPr>
        <p:spPr>
          <a:xfrm>
            <a:off x="1097280" y="1164770"/>
            <a:ext cx="8503920" cy="5547455"/>
          </a:xfrm>
        </p:spPr>
        <p:txBody>
          <a:bodyPr/>
          <a:lstStyle/>
          <a:p>
            <a:pPr marL="0" indent="0">
              <a:buNone/>
            </a:pPr>
            <a:r>
              <a:rPr lang="en-US" dirty="0"/>
              <a:t>IZA job market guide:</a:t>
            </a:r>
          </a:p>
          <a:p>
            <a:r>
              <a:rPr lang="en-US" sz="1800" dirty="0">
                <a:hlinkClick r:id="rId2"/>
              </a:rPr>
              <a:t>http://ftp.iza.org/dp10400.pdf</a:t>
            </a:r>
            <a:endParaRPr lang="en-US" sz="1800" dirty="0"/>
          </a:p>
          <a:p>
            <a:pPr marL="0" indent="0">
              <a:buNone/>
            </a:pPr>
            <a:r>
              <a:rPr lang="en-US" dirty="0"/>
              <a:t>Tips:</a:t>
            </a:r>
          </a:p>
          <a:p>
            <a:r>
              <a:rPr lang="en-US" sz="1800" dirty="0">
                <a:hlinkClick r:id="rId3"/>
              </a:rPr>
              <a:t>https://economics.harvard.edu/files/economics/files/jobmarketadvicehandout.doc.pdf</a:t>
            </a:r>
            <a:endParaRPr lang="en-US" sz="1800" dirty="0"/>
          </a:p>
          <a:p>
            <a:r>
              <a:rPr lang="en-US" sz="1800" dirty="0">
                <a:hlinkClick r:id="rId4"/>
              </a:rPr>
              <a:t>https://web.stanford.edu/~niederle/Advice_Bob_Hall.pdf</a:t>
            </a:r>
            <a:endParaRPr lang="en-US" sz="1800" dirty="0"/>
          </a:p>
          <a:p>
            <a:endParaRPr lang="en-US" dirty="0"/>
          </a:p>
        </p:txBody>
      </p:sp>
      <p:sp>
        <p:nvSpPr>
          <p:cNvPr id="5" name="Slide Number Placeholder 4">
            <a:extLst>
              <a:ext uri="{FF2B5EF4-FFF2-40B4-BE49-F238E27FC236}">
                <a16:creationId xmlns:a16="http://schemas.microsoft.com/office/drawing/2014/main" id="{27A816B2-5CC3-2640-B932-82BA902C3B8E}"/>
              </a:ext>
            </a:extLst>
          </p:cNvPr>
          <p:cNvSpPr>
            <a:spLocks noGrp="1"/>
          </p:cNvSpPr>
          <p:nvPr>
            <p:ph type="sldNum" sz="quarter" idx="12"/>
          </p:nvPr>
        </p:nvSpPr>
        <p:spPr/>
        <p:txBody>
          <a:bodyPr/>
          <a:lstStyle/>
          <a:p>
            <a:fld id="{FBBC9A86-1C62-1B44-A23E-036C14700A15}" type="slidenum">
              <a:rPr lang="en-US" smtClean="0"/>
              <a:t>23</a:t>
            </a:fld>
            <a:endParaRPr lang="en-US"/>
          </a:p>
        </p:txBody>
      </p:sp>
    </p:spTree>
    <p:extLst>
      <p:ext uri="{BB962C8B-B14F-4D97-AF65-F5344CB8AC3E}">
        <p14:creationId xmlns:p14="http://schemas.microsoft.com/office/powerpoint/2010/main" val="3428594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A1B-7D71-D145-AD27-25F9D496C650}"/>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E6F94E8A-7F02-FB4A-A064-2C0C32FFBC0A}"/>
              </a:ext>
            </a:extLst>
          </p:cNvPr>
          <p:cNvSpPr>
            <a:spLocks noGrp="1"/>
          </p:cNvSpPr>
          <p:nvPr>
            <p:ph idx="1"/>
          </p:nvPr>
        </p:nvSpPr>
        <p:spPr/>
        <p:txBody>
          <a:bodyPr/>
          <a:lstStyle/>
          <a:p>
            <a:r>
              <a:rPr lang="en-US" dirty="0"/>
              <a:t>Register for the AEA meetings and reserve a hotel room  </a:t>
            </a:r>
          </a:p>
          <a:p>
            <a:r>
              <a:rPr lang="en-US" dirty="0"/>
              <a:t>You may be very busy moving between hotels at the meetings. Generally it is best to reserve a room in or near one of the headquarter hotels. </a:t>
            </a:r>
          </a:p>
          <a:p>
            <a:r>
              <a:rPr lang="en-US" dirty="0"/>
              <a:t>See the map: </a:t>
            </a:r>
          </a:p>
          <a:p>
            <a:r>
              <a:rPr lang="en-US" sz="1600" dirty="0">
                <a:hlinkClick r:id="rId2"/>
              </a:rPr>
              <a:t>https://www.google.com/maps/d/viewer?mid=1SgyEqLlSFJ8O5Ym-9qevvvPpKpzJEcQM&amp;ll=32.71679002636535%2C-117.1772940488786&amp;z=15</a:t>
            </a:r>
            <a:r>
              <a:rPr lang="en-US" sz="1600" dirty="0"/>
              <a:t> </a:t>
            </a:r>
          </a:p>
          <a:p>
            <a:r>
              <a:rPr lang="en-US" sz="1600" dirty="0">
                <a:hlinkClick r:id="rId3"/>
              </a:rPr>
              <a:t>https://www.aeaweb.org/conference/2020/housing-map</a:t>
            </a:r>
            <a:endParaRPr lang="en-US" sz="1600" dirty="0"/>
          </a:p>
          <a:p>
            <a:r>
              <a:rPr lang="en-US" dirty="0"/>
              <a:t>Centrally-located hotels fill up very quickly, so don't wait to make your reservation. </a:t>
            </a:r>
          </a:p>
          <a:p>
            <a:endParaRPr lang="en-US" dirty="0"/>
          </a:p>
          <a:p>
            <a:r>
              <a:rPr lang="en-US" dirty="0"/>
              <a:t>Make sure to discuss your plans with your advisor</a:t>
            </a:r>
          </a:p>
          <a:p>
            <a:endParaRPr lang="en-US" dirty="0"/>
          </a:p>
        </p:txBody>
      </p:sp>
      <p:sp>
        <p:nvSpPr>
          <p:cNvPr id="5" name="Slide Number Placeholder 4">
            <a:extLst>
              <a:ext uri="{FF2B5EF4-FFF2-40B4-BE49-F238E27FC236}">
                <a16:creationId xmlns:a16="http://schemas.microsoft.com/office/drawing/2014/main" id="{16A4343A-F476-E948-8FF7-955850BC90E1}"/>
              </a:ext>
            </a:extLst>
          </p:cNvPr>
          <p:cNvSpPr>
            <a:spLocks noGrp="1"/>
          </p:cNvSpPr>
          <p:nvPr>
            <p:ph type="sldNum" sz="quarter" idx="12"/>
          </p:nvPr>
        </p:nvSpPr>
        <p:spPr/>
        <p:txBody>
          <a:bodyPr/>
          <a:lstStyle/>
          <a:p>
            <a:fld id="{FBBC9A86-1C62-1B44-A23E-036C14700A15}" type="slidenum">
              <a:rPr lang="en-US" smtClean="0"/>
              <a:t>24</a:t>
            </a:fld>
            <a:endParaRPr lang="en-US"/>
          </a:p>
        </p:txBody>
      </p:sp>
    </p:spTree>
    <p:extLst>
      <p:ext uri="{BB962C8B-B14F-4D97-AF65-F5344CB8AC3E}">
        <p14:creationId xmlns:p14="http://schemas.microsoft.com/office/powerpoint/2010/main" val="1124300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A1B-7D71-D145-AD27-25F9D496C650}"/>
              </a:ext>
            </a:extLst>
          </p:cNvPr>
          <p:cNvSpPr>
            <a:spLocks noGrp="1"/>
          </p:cNvSpPr>
          <p:nvPr>
            <p:ph type="title"/>
          </p:nvPr>
        </p:nvSpPr>
        <p:spPr/>
        <p:txBody>
          <a:bodyPr/>
          <a:lstStyle/>
          <a:p>
            <a:r>
              <a:rPr lang="en-US" dirty="0"/>
              <a:t>EPPS Job Candidates Websites</a:t>
            </a:r>
          </a:p>
        </p:txBody>
      </p:sp>
      <p:sp>
        <p:nvSpPr>
          <p:cNvPr id="3" name="Content Placeholder 2">
            <a:extLst>
              <a:ext uri="{FF2B5EF4-FFF2-40B4-BE49-F238E27FC236}">
                <a16:creationId xmlns:a16="http://schemas.microsoft.com/office/drawing/2014/main" id="{E6F94E8A-7F02-FB4A-A064-2C0C32FFBC0A}"/>
              </a:ext>
            </a:extLst>
          </p:cNvPr>
          <p:cNvSpPr>
            <a:spLocks noGrp="1"/>
          </p:cNvSpPr>
          <p:nvPr>
            <p:ph idx="1"/>
          </p:nvPr>
        </p:nvSpPr>
        <p:spPr/>
        <p:txBody>
          <a:bodyPr/>
          <a:lstStyle/>
          <a:p>
            <a:pPr marL="0" indent="0">
              <a:buNone/>
            </a:pPr>
            <a:r>
              <a:rPr lang="en-US" dirty="0"/>
              <a:t>Prepare a website and CV that we can post on the EPPS job market website. </a:t>
            </a:r>
          </a:p>
          <a:p>
            <a:pPr lvl="1"/>
            <a:r>
              <a:rPr lang="en-US" dirty="0">
                <a:hlinkClick r:id="rId3"/>
              </a:rPr>
              <a:t>https://epps.utdallas.edu/about/programs/economics/about-programs-economics-job-market-candidates/</a:t>
            </a:r>
            <a:r>
              <a:rPr lang="en-US" dirty="0"/>
              <a:t> </a:t>
            </a:r>
          </a:p>
          <a:p>
            <a:endParaRPr lang="en-US" dirty="0"/>
          </a:p>
          <a:p>
            <a:r>
              <a:rPr lang="en-US" dirty="0"/>
              <a:t>Contact Shabnam so that she can have your materials posted to our site: </a:t>
            </a:r>
            <a:r>
              <a:rPr lang="en-US" dirty="0">
                <a:hlinkClick r:id="rId4"/>
              </a:rPr>
              <a:t>shabnam.amini@utdallas.edu</a:t>
            </a:r>
            <a:r>
              <a:rPr lang="en-US" dirty="0"/>
              <a:t> </a:t>
            </a:r>
          </a:p>
        </p:txBody>
      </p:sp>
      <p:sp>
        <p:nvSpPr>
          <p:cNvPr id="5" name="Slide Number Placeholder 4">
            <a:extLst>
              <a:ext uri="{FF2B5EF4-FFF2-40B4-BE49-F238E27FC236}">
                <a16:creationId xmlns:a16="http://schemas.microsoft.com/office/drawing/2014/main" id="{5F5260CE-52F2-FA48-9DAC-20C17F44E6F6}"/>
              </a:ext>
            </a:extLst>
          </p:cNvPr>
          <p:cNvSpPr>
            <a:spLocks noGrp="1"/>
          </p:cNvSpPr>
          <p:nvPr>
            <p:ph type="sldNum" sz="quarter" idx="12"/>
          </p:nvPr>
        </p:nvSpPr>
        <p:spPr/>
        <p:txBody>
          <a:bodyPr/>
          <a:lstStyle/>
          <a:p>
            <a:fld id="{FBBC9A86-1C62-1B44-A23E-036C14700A15}" type="slidenum">
              <a:rPr lang="en-US" smtClean="0"/>
              <a:t>25</a:t>
            </a:fld>
            <a:endParaRPr lang="en-US"/>
          </a:p>
        </p:txBody>
      </p:sp>
    </p:spTree>
    <p:extLst>
      <p:ext uri="{BB962C8B-B14F-4D97-AF65-F5344CB8AC3E}">
        <p14:creationId xmlns:p14="http://schemas.microsoft.com/office/powerpoint/2010/main" val="927858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A1B-7D71-D145-AD27-25F9D496C650}"/>
              </a:ext>
            </a:extLst>
          </p:cNvPr>
          <p:cNvSpPr>
            <a:spLocks noGrp="1"/>
          </p:cNvSpPr>
          <p:nvPr>
            <p:ph type="title"/>
          </p:nvPr>
        </p:nvSpPr>
        <p:spPr/>
        <p:txBody>
          <a:bodyPr/>
          <a:lstStyle/>
          <a:p>
            <a:r>
              <a:rPr lang="en-US" dirty="0"/>
              <a:t>Applying for Jobs</a:t>
            </a:r>
          </a:p>
        </p:txBody>
      </p:sp>
      <p:sp>
        <p:nvSpPr>
          <p:cNvPr id="3" name="Content Placeholder 2">
            <a:extLst>
              <a:ext uri="{FF2B5EF4-FFF2-40B4-BE49-F238E27FC236}">
                <a16:creationId xmlns:a16="http://schemas.microsoft.com/office/drawing/2014/main" id="{E6F94E8A-7F02-FB4A-A064-2C0C32FFBC0A}"/>
              </a:ext>
            </a:extLst>
          </p:cNvPr>
          <p:cNvSpPr>
            <a:spLocks noGrp="1"/>
          </p:cNvSpPr>
          <p:nvPr>
            <p:ph idx="1"/>
          </p:nvPr>
        </p:nvSpPr>
        <p:spPr/>
        <p:txBody>
          <a:bodyPr/>
          <a:lstStyle/>
          <a:p>
            <a:pPr marL="0" indent="0">
              <a:buNone/>
            </a:pPr>
            <a:r>
              <a:rPr lang="en-US" b="1" dirty="0"/>
              <a:t>Letter Writers</a:t>
            </a:r>
          </a:p>
          <a:p>
            <a:r>
              <a:rPr lang="en-US" dirty="0"/>
              <a:t>Arrange for at least three letter writers: </a:t>
            </a:r>
          </a:p>
          <a:p>
            <a:pPr lvl="1"/>
            <a:r>
              <a:rPr lang="en-US" dirty="0"/>
              <a:t>At least 2 should be very familiar with you and your research and at least 1 with your teaching. </a:t>
            </a:r>
          </a:p>
          <a:p>
            <a:pPr lvl="1"/>
            <a:r>
              <a:rPr lang="en-US" dirty="0"/>
              <a:t>Provide extensive material to your letter writers to help them write excellent in-depth letters.</a:t>
            </a:r>
          </a:p>
          <a:p>
            <a:endParaRPr lang="en-US" dirty="0"/>
          </a:p>
        </p:txBody>
      </p:sp>
      <p:sp>
        <p:nvSpPr>
          <p:cNvPr id="5" name="Slide Number Placeholder 4">
            <a:extLst>
              <a:ext uri="{FF2B5EF4-FFF2-40B4-BE49-F238E27FC236}">
                <a16:creationId xmlns:a16="http://schemas.microsoft.com/office/drawing/2014/main" id="{1AEFEA82-10A5-8045-A98F-8457AC7B3E0C}"/>
              </a:ext>
            </a:extLst>
          </p:cNvPr>
          <p:cNvSpPr>
            <a:spLocks noGrp="1"/>
          </p:cNvSpPr>
          <p:nvPr>
            <p:ph type="sldNum" sz="quarter" idx="12"/>
          </p:nvPr>
        </p:nvSpPr>
        <p:spPr/>
        <p:txBody>
          <a:bodyPr/>
          <a:lstStyle/>
          <a:p>
            <a:fld id="{FBBC9A86-1C62-1B44-A23E-036C14700A15}" type="slidenum">
              <a:rPr lang="en-US" smtClean="0"/>
              <a:t>26</a:t>
            </a:fld>
            <a:endParaRPr lang="en-US"/>
          </a:p>
        </p:txBody>
      </p:sp>
    </p:spTree>
    <p:extLst>
      <p:ext uri="{BB962C8B-B14F-4D97-AF65-F5344CB8AC3E}">
        <p14:creationId xmlns:p14="http://schemas.microsoft.com/office/powerpoint/2010/main" val="4124805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A1B-7D71-D145-AD27-25F9D496C650}"/>
              </a:ext>
            </a:extLst>
          </p:cNvPr>
          <p:cNvSpPr>
            <a:spLocks noGrp="1"/>
          </p:cNvSpPr>
          <p:nvPr>
            <p:ph type="title"/>
          </p:nvPr>
        </p:nvSpPr>
        <p:spPr/>
        <p:txBody>
          <a:bodyPr/>
          <a:lstStyle/>
          <a:p>
            <a:r>
              <a:rPr lang="en-US" dirty="0"/>
              <a:t>Applying for Jobs</a:t>
            </a:r>
          </a:p>
        </p:txBody>
      </p:sp>
      <p:sp>
        <p:nvSpPr>
          <p:cNvPr id="3" name="Content Placeholder 2">
            <a:extLst>
              <a:ext uri="{FF2B5EF4-FFF2-40B4-BE49-F238E27FC236}">
                <a16:creationId xmlns:a16="http://schemas.microsoft.com/office/drawing/2014/main" id="{E6F94E8A-7F02-FB4A-A064-2C0C32FFBC0A}"/>
              </a:ext>
            </a:extLst>
          </p:cNvPr>
          <p:cNvSpPr>
            <a:spLocks noGrp="1"/>
          </p:cNvSpPr>
          <p:nvPr>
            <p:ph idx="1"/>
          </p:nvPr>
        </p:nvSpPr>
        <p:spPr/>
        <p:txBody>
          <a:bodyPr/>
          <a:lstStyle/>
          <a:p>
            <a:pPr marL="0" indent="0">
              <a:spcBef>
                <a:spcPts val="1176"/>
              </a:spcBef>
              <a:buNone/>
            </a:pPr>
            <a:r>
              <a:rPr lang="en-US" b="1" dirty="0"/>
              <a:t>Vita</a:t>
            </a:r>
          </a:p>
          <a:p>
            <a:pPr>
              <a:spcBef>
                <a:spcPts val="1176"/>
              </a:spcBef>
            </a:pPr>
            <a:r>
              <a:rPr lang="en-US" dirty="0"/>
              <a:t>Prepare your CV. </a:t>
            </a:r>
          </a:p>
          <a:p>
            <a:pPr>
              <a:spcBef>
                <a:spcPts val="1176"/>
              </a:spcBef>
            </a:pPr>
            <a:r>
              <a:rPr lang="en-US" dirty="0"/>
              <a:t>Make sure that your CV is well organized, professional, fairly simple, and that the length is appropriate -- probably two pages single spaced. </a:t>
            </a:r>
          </a:p>
          <a:p>
            <a:pPr>
              <a:spcBef>
                <a:spcPts val="1176"/>
              </a:spcBef>
            </a:pPr>
            <a:r>
              <a:rPr lang="en-US" dirty="0"/>
              <a:t>Don't use crazy fonts etc. </a:t>
            </a:r>
          </a:p>
          <a:p>
            <a:pPr>
              <a:spcBef>
                <a:spcPts val="1176"/>
              </a:spcBef>
            </a:pPr>
            <a:r>
              <a:rPr lang="en-US" dirty="0"/>
              <a:t>See advice here: </a:t>
            </a:r>
            <a:r>
              <a:rPr lang="en-US" sz="1800" dirty="0">
                <a:hlinkClick r:id="rId2"/>
              </a:rPr>
              <a:t>https://economics.harvard.edu/files/economics/files/cv_guide_2016.pdf</a:t>
            </a:r>
            <a:endParaRPr lang="en-US" sz="1800" dirty="0"/>
          </a:p>
          <a:p>
            <a:pPr>
              <a:spcBef>
                <a:spcPts val="1176"/>
              </a:spcBef>
            </a:pPr>
            <a:endParaRPr lang="en-US" dirty="0"/>
          </a:p>
          <a:p>
            <a:pPr marL="0" indent="0">
              <a:spcBef>
                <a:spcPts val="1176"/>
              </a:spcBef>
              <a:buNone/>
            </a:pPr>
            <a:r>
              <a:rPr lang="en-US" b="1" dirty="0"/>
              <a:t>Cover Letter</a:t>
            </a:r>
          </a:p>
          <a:p>
            <a:pPr>
              <a:spcBef>
                <a:spcPts val="1176"/>
              </a:spcBef>
            </a:pPr>
            <a:r>
              <a:rPr lang="en-US" dirty="0"/>
              <a:t>Cover letters should briefly describe your background/qualifications and interest in the position. </a:t>
            </a:r>
          </a:p>
          <a:p>
            <a:endParaRPr lang="en-US" dirty="0"/>
          </a:p>
        </p:txBody>
      </p:sp>
      <p:sp>
        <p:nvSpPr>
          <p:cNvPr id="5" name="Slide Number Placeholder 4">
            <a:extLst>
              <a:ext uri="{FF2B5EF4-FFF2-40B4-BE49-F238E27FC236}">
                <a16:creationId xmlns:a16="http://schemas.microsoft.com/office/drawing/2014/main" id="{4E1E5C78-F2F0-C24E-B367-28C53165C1C9}"/>
              </a:ext>
            </a:extLst>
          </p:cNvPr>
          <p:cNvSpPr>
            <a:spLocks noGrp="1"/>
          </p:cNvSpPr>
          <p:nvPr>
            <p:ph type="sldNum" sz="quarter" idx="12"/>
          </p:nvPr>
        </p:nvSpPr>
        <p:spPr/>
        <p:txBody>
          <a:bodyPr/>
          <a:lstStyle/>
          <a:p>
            <a:fld id="{FBBC9A86-1C62-1B44-A23E-036C14700A15}" type="slidenum">
              <a:rPr lang="en-US" smtClean="0"/>
              <a:t>27</a:t>
            </a:fld>
            <a:endParaRPr lang="en-US"/>
          </a:p>
        </p:txBody>
      </p:sp>
    </p:spTree>
    <p:extLst>
      <p:ext uri="{BB962C8B-B14F-4D97-AF65-F5344CB8AC3E}">
        <p14:creationId xmlns:p14="http://schemas.microsoft.com/office/powerpoint/2010/main" val="2872833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A1B-7D71-D145-AD27-25F9D496C650}"/>
              </a:ext>
            </a:extLst>
          </p:cNvPr>
          <p:cNvSpPr>
            <a:spLocks noGrp="1"/>
          </p:cNvSpPr>
          <p:nvPr>
            <p:ph type="title"/>
          </p:nvPr>
        </p:nvSpPr>
        <p:spPr/>
        <p:txBody>
          <a:bodyPr/>
          <a:lstStyle/>
          <a:p>
            <a:r>
              <a:rPr lang="en-US" dirty="0"/>
              <a:t>Applying for Jobs</a:t>
            </a:r>
          </a:p>
        </p:txBody>
      </p:sp>
      <p:sp>
        <p:nvSpPr>
          <p:cNvPr id="3" name="Content Placeholder 2">
            <a:extLst>
              <a:ext uri="{FF2B5EF4-FFF2-40B4-BE49-F238E27FC236}">
                <a16:creationId xmlns:a16="http://schemas.microsoft.com/office/drawing/2014/main" id="{E6F94E8A-7F02-FB4A-A064-2C0C32FFBC0A}"/>
              </a:ext>
            </a:extLst>
          </p:cNvPr>
          <p:cNvSpPr>
            <a:spLocks noGrp="1"/>
          </p:cNvSpPr>
          <p:nvPr>
            <p:ph idx="1"/>
          </p:nvPr>
        </p:nvSpPr>
        <p:spPr>
          <a:xfrm>
            <a:off x="1524000" y="936170"/>
            <a:ext cx="9144000" cy="5921829"/>
          </a:xfrm>
        </p:spPr>
        <p:txBody>
          <a:bodyPr/>
          <a:lstStyle/>
          <a:p>
            <a:r>
              <a:rPr lang="en-US" dirty="0"/>
              <a:t>Check </a:t>
            </a:r>
            <a:r>
              <a:rPr lang="en-US" dirty="0" err="1"/>
              <a:t>JoE</a:t>
            </a:r>
            <a:r>
              <a:rPr lang="en-US" dirty="0"/>
              <a:t> for job openings:  </a:t>
            </a:r>
            <a:r>
              <a:rPr lang="en-US" dirty="0">
                <a:hlinkClick r:id="rId2"/>
              </a:rPr>
              <a:t>https://www.aeaweb.org/joe/</a:t>
            </a:r>
            <a:endParaRPr lang="en-US" dirty="0"/>
          </a:p>
          <a:p>
            <a:pPr>
              <a:spcBef>
                <a:spcPts val="1800"/>
              </a:spcBef>
            </a:pPr>
            <a:r>
              <a:rPr lang="en-US" dirty="0"/>
              <a:t>Also, look at other sites for jobs – especially for non-academic jobs and places that do not participate in the AEA meetings</a:t>
            </a:r>
          </a:p>
          <a:p>
            <a:pPr>
              <a:spcBef>
                <a:spcPts val="1800"/>
              </a:spcBef>
            </a:pPr>
            <a:r>
              <a:rPr lang="en-US" dirty="0"/>
              <a:t>Apply to lots of places: Government/Private Sector/Academic</a:t>
            </a:r>
          </a:p>
          <a:p>
            <a:pPr lvl="1"/>
            <a:r>
              <a:rPr lang="en-US" b="1" dirty="0"/>
              <a:t>Discuss where to apply with your advisor</a:t>
            </a:r>
          </a:p>
          <a:p>
            <a:pPr lvl="2"/>
            <a:r>
              <a:rPr lang="en-US" dirty="0"/>
              <a:t>Even if you are a great candidate, your advisor may not feel comfortable recommending you for a chaired professorship at Harvard</a:t>
            </a:r>
          </a:p>
          <a:p>
            <a:pPr>
              <a:spcBef>
                <a:spcPts val="1800"/>
              </a:spcBef>
            </a:pPr>
            <a:r>
              <a:rPr lang="en-US" dirty="0"/>
              <a:t>After applying, keep an eye out for new openings, BUT mainly focus on your dissertation and job talk. </a:t>
            </a:r>
          </a:p>
          <a:p>
            <a:pPr lvl="1"/>
            <a:endParaRPr lang="en-US" dirty="0"/>
          </a:p>
        </p:txBody>
      </p:sp>
      <p:sp>
        <p:nvSpPr>
          <p:cNvPr id="5" name="Slide Number Placeholder 4">
            <a:extLst>
              <a:ext uri="{FF2B5EF4-FFF2-40B4-BE49-F238E27FC236}">
                <a16:creationId xmlns:a16="http://schemas.microsoft.com/office/drawing/2014/main" id="{F244766D-C3E5-8541-8C28-51E157973D31}"/>
              </a:ext>
            </a:extLst>
          </p:cNvPr>
          <p:cNvSpPr>
            <a:spLocks noGrp="1"/>
          </p:cNvSpPr>
          <p:nvPr>
            <p:ph type="sldNum" sz="quarter" idx="12"/>
          </p:nvPr>
        </p:nvSpPr>
        <p:spPr/>
        <p:txBody>
          <a:bodyPr/>
          <a:lstStyle/>
          <a:p>
            <a:fld id="{FBBC9A86-1C62-1B44-A23E-036C14700A15}" type="slidenum">
              <a:rPr lang="en-US" smtClean="0"/>
              <a:t>28</a:t>
            </a:fld>
            <a:endParaRPr lang="en-US"/>
          </a:p>
        </p:txBody>
      </p:sp>
    </p:spTree>
    <p:extLst>
      <p:ext uri="{BB962C8B-B14F-4D97-AF65-F5344CB8AC3E}">
        <p14:creationId xmlns:p14="http://schemas.microsoft.com/office/powerpoint/2010/main" val="3537623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A1B-7D71-D145-AD27-25F9D496C650}"/>
              </a:ext>
            </a:extLst>
          </p:cNvPr>
          <p:cNvSpPr>
            <a:spLocks noGrp="1"/>
          </p:cNvSpPr>
          <p:nvPr>
            <p:ph type="title"/>
          </p:nvPr>
        </p:nvSpPr>
        <p:spPr/>
        <p:txBody>
          <a:bodyPr/>
          <a:lstStyle/>
          <a:p>
            <a:r>
              <a:rPr lang="en-US" dirty="0"/>
              <a:t>At the Meetings</a:t>
            </a:r>
          </a:p>
        </p:txBody>
      </p:sp>
      <p:sp>
        <p:nvSpPr>
          <p:cNvPr id="3" name="Content Placeholder 2">
            <a:extLst>
              <a:ext uri="{FF2B5EF4-FFF2-40B4-BE49-F238E27FC236}">
                <a16:creationId xmlns:a16="http://schemas.microsoft.com/office/drawing/2014/main" id="{E6F94E8A-7F02-FB4A-A064-2C0C32FFBC0A}"/>
              </a:ext>
            </a:extLst>
          </p:cNvPr>
          <p:cNvSpPr>
            <a:spLocks noGrp="1"/>
          </p:cNvSpPr>
          <p:nvPr>
            <p:ph idx="1"/>
          </p:nvPr>
        </p:nvSpPr>
        <p:spPr>
          <a:xfrm>
            <a:off x="1524000" y="762000"/>
            <a:ext cx="9144000" cy="6096000"/>
          </a:xfrm>
        </p:spPr>
        <p:txBody>
          <a:bodyPr/>
          <a:lstStyle/>
          <a:p>
            <a:pPr marL="0" indent="0">
              <a:buNone/>
            </a:pPr>
            <a:endParaRPr lang="en-US" b="1" dirty="0"/>
          </a:p>
          <a:p>
            <a:r>
              <a:rPr lang="en-US" b="1" dirty="0"/>
              <a:t>Dress</a:t>
            </a:r>
          </a:p>
          <a:p>
            <a:pPr lvl="1"/>
            <a:r>
              <a:rPr lang="en-US" dirty="0"/>
              <a:t>Dress should be business professional</a:t>
            </a:r>
          </a:p>
          <a:p>
            <a:pPr lvl="1"/>
            <a:r>
              <a:rPr lang="en-US" dirty="0"/>
              <a:t>Do not do things that you would not do in a formal business environment</a:t>
            </a:r>
          </a:p>
          <a:p>
            <a:pPr lvl="1"/>
            <a:r>
              <a:rPr lang="en-US" dirty="0"/>
              <a:t>Do not wear dangling jewelry</a:t>
            </a:r>
          </a:p>
          <a:p>
            <a:pPr lvl="1"/>
            <a:r>
              <a:rPr lang="en-US" dirty="0"/>
              <a:t>Do not let your hair cover your face. </a:t>
            </a:r>
          </a:p>
          <a:p>
            <a:pPr lvl="1"/>
            <a:endParaRPr lang="en-US" dirty="0"/>
          </a:p>
        </p:txBody>
      </p:sp>
      <p:sp>
        <p:nvSpPr>
          <p:cNvPr id="5" name="Slide Number Placeholder 4">
            <a:extLst>
              <a:ext uri="{FF2B5EF4-FFF2-40B4-BE49-F238E27FC236}">
                <a16:creationId xmlns:a16="http://schemas.microsoft.com/office/drawing/2014/main" id="{752933D2-8B8A-6742-AF7E-D91AA42972B4}"/>
              </a:ext>
            </a:extLst>
          </p:cNvPr>
          <p:cNvSpPr>
            <a:spLocks noGrp="1"/>
          </p:cNvSpPr>
          <p:nvPr>
            <p:ph type="sldNum" sz="quarter" idx="12"/>
          </p:nvPr>
        </p:nvSpPr>
        <p:spPr/>
        <p:txBody>
          <a:bodyPr/>
          <a:lstStyle/>
          <a:p>
            <a:fld id="{FBBC9A86-1C62-1B44-A23E-036C14700A15}" type="slidenum">
              <a:rPr lang="en-US" smtClean="0"/>
              <a:t>29</a:t>
            </a:fld>
            <a:endParaRPr lang="en-US"/>
          </a:p>
        </p:txBody>
      </p:sp>
    </p:spTree>
    <p:extLst>
      <p:ext uri="{BB962C8B-B14F-4D97-AF65-F5344CB8AC3E}">
        <p14:creationId xmlns:p14="http://schemas.microsoft.com/office/powerpoint/2010/main" val="3855926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Evolution of Intellectual Freedom</a:t>
            </a:r>
          </a:p>
        </p:txBody>
      </p:sp>
      <p:pic>
        <p:nvPicPr>
          <p:cNvPr id="4" name="Content Placeholder 3" descr="http://4.bp.blogspot.com/-wniZ_7QK8L8/Tox-5cW910I/AAAAAAAAAfw/bWKPS5Phs5A/s640/phd072011s-4e6f64b-intro.gif"/>
          <p:cNvPicPr>
            <a:picLocks noGrp="1"/>
          </p:cNvPicPr>
          <p:nvPr>
            <p:ph idx="1"/>
          </p:nvPr>
        </p:nvPicPr>
        <p:blipFill>
          <a:blip r:embed="rId2" cstate="print"/>
          <a:stretch>
            <a:fillRect/>
          </a:stretch>
        </p:blipFill>
        <p:spPr bwMode="auto">
          <a:xfrm>
            <a:off x="2958663" y="1846263"/>
            <a:ext cx="6335000" cy="4022725"/>
          </a:xfrm>
          <a:prstGeom prst="rect">
            <a:avLst/>
          </a:prstGeom>
          <a:noFill/>
          <a:ln w="9525">
            <a:noFill/>
            <a:miter lim="800000"/>
            <a:headEnd/>
            <a:tailEnd/>
          </a:ln>
        </p:spPr>
      </p:pic>
    </p:spTree>
    <p:extLst>
      <p:ext uri="{BB962C8B-B14F-4D97-AF65-F5344CB8AC3E}">
        <p14:creationId xmlns:p14="http://schemas.microsoft.com/office/powerpoint/2010/main" val="393756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A1B-7D71-D145-AD27-25F9D496C650}"/>
              </a:ext>
            </a:extLst>
          </p:cNvPr>
          <p:cNvSpPr>
            <a:spLocks noGrp="1"/>
          </p:cNvSpPr>
          <p:nvPr>
            <p:ph type="title"/>
          </p:nvPr>
        </p:nvSpPr>
        <p:spPr/>
        <p:txBody>
          <a:bodyPr/>
          <a:lstStyle/>
          <a:p>
            <a:r>
              <a:rPr lang="en-US" dirty="0"/>
              <a:t>At the Meetings</a:t>
            </a:r>
          </a:p>
        </p:txBody>
      </p:sp>
      <p:pic>
        <p:nvPicPr>
          <p:cNvPr id="6" name="Picture 5">
            <a:extLst>
              <a:ext uri="{FF2B5EF4-FFF2-40B4-BE49-F238E27FC236}">
                <a16:creationId xmlns:a16="http://schemas.microsoft.com/office/drawing/2014/main" id="{CC2DF32C-9382-D24D-97C8-CF18EEE27962}"/>
              </a:ext>
            </a:extLst>
          </p:cNvPr>
          <p:cNvPicPr>
            <a:picLocks noChangeAspect="1"/>
          </p:cNvPicPr>
          <p:nvPr/>
        </p:nvPicPr>
        <p:blipFill>
          <a:blip r:embed="rId2"/>
          <a:stretch>
            <a:fillRect/>
          </a:stretch>
        </p:blipFill>
        <p:spPr>
          <a:xfrm>
            <a:off x="3391163" y="1945302"/>
            <a:ext cx="5470634" cy="4306541"/>
          </a:xfrm>
          <a:prstGeom prst="rect">
            <a:avLst/>
          </a:prstGeom>
        </p:spPr>
      </p:pic>
      <p:sp>
        <p:nvSpPr>
          <p:cNvPr id="3" name="Content Placeholder 2">
            <a:extLst>
              <a:ext uri="{FF2B5EF4-FFF2-40B4-BE49-F238E27FC236}">
                <a16:creationId xmlns:a16="http://schemas.microsoft.com/office/drawing/2014/main" id="{E6F94E8A-7F02-FB4A-A064-2C0C32FFBC0A}"/>
              </a:ext>
            </a:extLst>
          </p:cNvPr>
          <p:cNvSpPr>
            <a:spLocks noGrp="1"/>
          </p:cNvSpPr>
          <p:nvPr>
            <p:ph idx="1"/>
          </p:nvPr>
        </p:nvSpPr>
        <p:spPr>
          <a:xfrm>
            <a:off x="1524000" y="762000"/>
            <a:ext cx="9144000" cy="6096000"/>
          </a:xfrm>
        </p:spPr>
        <p:txBody>
          <a:bodyPr/>
          <a:lstStyle/>
          <a:p>
            <a:r>
              <a:rPr lang="en-US" b="1" dirty="0"/>
              <a:t>Dress: Business Professional NOT Business Casual</a:t>
            </a:r>
          </a:p>
          <a:p>
            <a:pPr lvl="1"/>
            <a:endParaRPr lang="en-US" dirty="0"/>
          </a:p>
        </p:txBody>
      </p:sp>
      <p:sp>
        <p:nvSpPr>
          <p:cNvPr id="5" name="Slide Number Placeholder 4">
            <a:extLst>
              <a:ext uri="{FF2B5EF4-FFF2-40B4-BE49-F238E27FC236}">
                <a16:creationId xmlns:a16="http://schemas.microsoft.com/office/drawing/2014/main" id="{F440D15C-1F3E-BB4D-91F4-9E430AE42862}"/>
              </a:ext>
            </a:extLst>
          </p:cNvPr>
          <p:cNvSpPr>
            <a:spLocks noGrp="1"/>
          </p:cNvSpPr>
          <p:nvPr>
            <p:ph type="sldNum" sz="quarter" idx="12"/>
          </p:nvPr>
        </p:nvSpPr>
        <p:spPr/>
        <p:txBody>
          <a:bodyPr/>
          <a:lstStyle/>
          <a:p>
            <a:fld id="{FBBC9A86-1C62-1B44-A23E-036C14700A15}" type="slidenum">
              <a:rPr lang="en-US" smtClean="0"/>
              <a:t>30</a:t>
            </a:fld>
            <a:endParaRPr lang="en-US"/>
          </a:p>
        </p:txBody>
      </p:sp>
    </p:spTree>
    <p:extLst>
      <p:ext uri="{BB962C8B-B14F-4D97-AF65-F5344CB8AC3E}">
        <p14:creationId xmlns:p14="http://schemas.microsoft.com/office/powerpoint/2010/main" val="3256337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A1B-7D71-D145-AD27-25F9D496C650}"/>
              </a:ext>
            </a:extLst>
          </p:cNvPr>
          <p:cNvSpPr>
            <a:spLocks noGrp="1"/>
          </p:cNvSpPr>
          <p:nvPr>
            <p:ph type="title"/>
          </p:nvPr>
        </p:nvSpPr>
        <p:spPr/>
        <p:txBody>
          <a:bodyPr/>
          <a:lstStyle/>
          <a:p>
            <a:r>
              <a:rPr lang="en-US" dirty="0"/>
              <a:t>At the Meetings</a:t>
            </a:r>
          </a:p>
        </p:txBody>
      </p:sp>
      <p:pic>
        <p:nvPicPr>
          <p:cNvPr id="5" name="Picture 4">
            <a:extLst>
              <a:ext uri="{FF2B5EF4-FFF2-40B4-BE49-F238E27FC236}">
                <a16:creationId xmlns:a16="http://schemas.microsoft.com/office/drawing/2014/main" id="{6DDF4640-2739-E547-BE93-744E8919EFFC}"/>
              </a:ext>
            </a:extLst>
          </p:cNvPr>
          <p:cNvPicPr>
            <a:picLocks noChangeAspect="1"/>
          </p:cNvPicPr>
          <p:nvPr/>
        </p:nvPicPr>
        <p:blipFill>
          <a:blip r:embed="rId2"/>
          <a:stretch>
            <a:fillRect/>
          </a:stretch>
        </p:blipFill>
        <p:spPr>
          <a:xfrm>
            <a:off x="3310428" y="1852906"/>
            <a:ext cx="5571144" cy="4358708"/>
          </a:xfrm>
          <a:prstGeom prst="rect">
            <a:avLst/>
          </a:prstGeom>
        </p:spPr>
      </p:pic>
      <p:sp>
        <p:nvSpPr>
          <p:cNvPr id="3" name="Content Placeholder 2">
            <a:extLst>
              <a:ext uri="{FF2B5EF4-FFF2-40B4-BE49-F238E27FC236}">
                <a16:creationId xmlns:a16="http://schemas.microsoft.com/office/drawing/2014/main" id="{E6F94E8A-7F02-FB4A-A064-2C0C32FFBC0A}"/>
              </a:ext>
            </a:extLst>
          </p:cNvPr>
          <p:cNvSpPr>
            <a:spLocks noGrp="1"/>
          </p:cNvSpPr>
          <p:nvPr>
            <p:ph idx="1"/>
          </p:nvPr>
        </p:nvSpPr>
        <p:spPr>
          <a:xfrm>
            <a:off x="1524000" y="762000"/>
            <a:ext cx="9144000" cy="6096000"/>
          </a:xfrm>
        </p:spPr>
        <p:txBody>
          <a:bodyPr/>
          <a:lstStyle/>
          <a:p>
            <a:r>
              <a:rPr lang="en-US" b="1" dirty="0"/>
              <a:t>Dress: Business Professional NOT Business Casual</a:t>
            </a:r>
          </a:p>
        </p:txBody>
      </p:sp>
      <p:sp>
        <p:nvSpPr>
          <p:cNvPr id="6" name="Slide Number Placeholder 5">
            <a:extLst>
              <a:ext uri="{FF2B5EF4-FFF2-40B4-BE49-F238E27FC236}">
                <a16:creationId xmlns:a16="http://schemas.microsoft.com/office/drawing/2014/main" id="{5C98C854-144C-3E4A-86DB-3D9E7B2183CE}"/>
              </a:ext>
            </a:extLst>
          </p:cNvPr>
          <p:cNvSpPr>
            <a:spLocks noGrp="1"/>
          </p:cNvSpPr>
          <p:nvPr>
            <p:ph type="sldNum" sz="quarter" idx="12"/>
          </p:nvPr>
        </p:nvSpPr>
        <p:spPr/>
        <p:txBody>
          <a:bodyPr/>
          <a:lstStyle/>
          <a:p>
            <a:fld id="{FBBC9A86-1C62-1B44-A23E-036C14700A15}" type="slidenum">
              <a:rPr lang="en-US" smtClean="0"/>
              <a:t>31</a:t>
            </a:fld>
            <a:endParaRPr lang="en-US"/>
          </a:p>
        </p:txBody>
      </p:sp>
    </p:spTree>
    <p:extLst>
      <p:ext uri="{BB962C8B-B14F-4D97-AF65-F5344CB8AC3E}">
        <p14:creationId xmlns:p14="http://schemas.microsoft.com/office/powerpoint/2010/main" val="1183718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A1B-7D71-D145-AD27-25F9D496C650}"/>
              </a:ext>
            </a:extLst>
          </p:cNvPr>
          <p:cNvSpPr>
            <a:spLocks noGrp="1"/>
          </p:cNvSpPr>
          <p:nvPr>
            <p:ph type="title"/>
          </p:nvPr>
        </p:nvSpPr>
        <p:spPr>
          <a:xfrm>
            <a:off x="1097280" y="286603"/>
            <a:ext cx="10058400" cy="753921"/>
          </a:xfrm>
        </p:spPr>
        <p:txBody>
          <a:bodyPr/>
          <a:lstStyle/>
          <a:p>
            <a:r>
              <a:rPr lang="en-US" dirty="0"/>
              <a:t>At the Meetings</a:t>
            </a:r>
          </a:p>
        </p:txBody>
      </p:sp>
      <p:sp>
        <p:nvSpPr>
          <p:cNvPr id="3" name="Content Placeholder 2">
            <a:extLst>
              <a:ext uri="{FF2B5EF4-FFF2-40B4-BE49-F238E27FC236}">
                <a16:creationId xmlns:a16="http://schemas.microsoft.com/office/drawing/2014/main" id="{E6F94E8A-7F02-FB4A-A064-2C0C32FFBC0A}"/>
              </a:ext>
            </a:extLst>
          </p:cNvPr>
          <p:cNvSpPr>
            <a:spLocks noGrp="1"/>
          </p:cNvSpPr>
          <p:nvPr>
            <p:ph idx="1"/>
          </p:nvPr>
        </p:nvSpPr>
        <p:spPr>
          <a:xfrm>
            <a:off x="1524000" y="925286"/>
            <a:ext cx="9144000" cy="5236028"/>
          </a:xfrm>
        </p:spPr>
        <p:txBody>
          <a:bodyPr/>
          <a:lstStyle/>
          <a:p>
            <a:pPr marL="0" indent="0">
              <a:buNone/>
            </a:pPr>
            <a:r>
              <a:rPr lang="en-US" b="1" dirty="0"/>
              <a:t>Dissertation Spiel</a:t>
            </a:r>
          </a:p>
          <a:p>
            <a:pPr>
              <a:spcBef>
                <a:spcPts val="1176"/>
              </a:spcBef>
            </a:pPr>
            <a:r>
              <a:rPr lang="en-US" dirty="0"/>
              <a:t>Have a 2 minute at 7-minute dissertation spiel prepared. </a:t>
            </a:r>
          </a:p>
          <a:p>
            <a:pPr>
              <a:spcBef>
                <a:spcPts val="1176"/>
              </a:spcBef>
            </a:pPr>
            <a:r>
              <a:rPr lang="en-US" dirty="0"/>
              <a:t>Write it down, practice it many times, memorize it, then throw it out.</a:t>
            </a:r>
          </a:p>
          <a:p>
            <a:pPr>
              <a:spcBef>
                <a:spcPts val="1176"/>
              </a:spcBef>
            </a:pPr>
            <a:r>
              <a:rPr lang="en-US" dirty="0"/>
              <a:t>You should know if backwards and forwards but it should not sound like you are reading it.</a:t>
            </a:r>
          </a:p>
          <a:p>
            <a:pPr>
              <a:spcBef>
                <a:spcPts val="1176"/>
              </a:spcBef>
            </a:pPr>
            <a:r>
              <a:rPr lang="en-US" dirty="0"/>
              <a:t>You may go for 7 minutes uninterrupted.</a:t>
            </a:r>
          </a:p>
          <a:p>
            <a:pPr>
              <a:spcBef>
                <a:spcPts val="1176"/>
              </a:spcBef>
            </a:pPr>
            <a:r>
              <a:rPr lang="en-US" dirty="0"/>
              <a:t>You may be interrupted at any time. </a:t>
            </a:r>
          </a:p>
          <a:p>
            <a:pPr>
              <a:spcBef>
                <a:spcPts val="1176"/>
              </a:spcBef>
            </a:pPr>
            <a:r>
              <a:rPr lang="en-US" dirty="0"/>
              <a:t>You may have interviewers who do not ask about your dissertation. </a:t>
            </a:r>
          </a:p>
          <a:p>
            <a:r>
              <a:rPr lang="en-US" b="1" dirty="0"/>
              <a:t>Make your talk simple and get to the key points early. </a:t>
            </a:r>
          </a:p>
          <a:p>
            <a:r>
              <a:rPr lang="en-US" b="1" dirty="0"/>
              <a:t>Interviewers are likely not in your field. They may also be tired and may be sick of listening to candidates describing their research for hours on end.</a:t>
            </a:r>
          </a:p>
        </p:txBody>
      </p:sp>
      <p:sp>
        <p:nvSpPr>
          <p:cNvPr id="5" name="Slide Number Placeholder 4">
            <a:extLst>
              <a:ext uri="{FF2B5EF4-FFF2-40B4-BE49-F238E27FC236}">
                <a16:creationId xmlns:a16="http://schemas.microsoft.com/office/drawing/2014/main" id="{C038B65F-9C8B-DB49-A8DB-2AF9AA16F1B5}"/>
              </a:ext>
            </a:extLst>
          </p:cNvPr>
          <p:cNvSpPr>
            <a:spLocks noGrp="1"/>
          </p:cNvSpPr>
          <p:nvPr>
            <p:ph type="sldNum" sz="quarter" idx="12"/>
          </p:nvPr>
        </p:nvSpPr>
        <p:spPr/>
        <p:txBody>
          <a:bodyPr/>
          <a:lstStyle/>
          <a:p>
            <a:fld id="{FBBC9A86-1C62-1B44-A23E-036C14700A15}" type="slidenum">
              <a:rPr lang="en-US" smtClean="0"/>
              <a:t>32</a:t>
            </a:fld>
            <a:endParaRPr lang="en-US"/>
          </a:p>
        </p:txBody>
      </p:sp>
    </p:spTree>
    <p:extLst>
      <p:ext uri="{BB962C8B-B14F-4D97-AF65-F5344CB8AC3E}">
        <p14:creationId xmlns:p14="http://schemas.microsoft.com/office/powerpoint/2010/main" val="2540854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A1B-7D71-D145-AD27-25F9D496C650}"/>
              </a:ext>
            </a:extLst>
          </p:cNvPr>
          <p:cNvSpPr>
            <a:spLocks noGrp="1"/>
          </p:cNvSpPr>
          <p:nvPr>
            <p:ph type="title"/>
          </p:nvPr>
        </p:nvSpPr>
        <p:spPr/>
        <p:txBody>
          <a:bodyPr/>
          <a:lstStyle/>
          <a:p>
            <a:r>
              <a:rPr lang="en-US" dirty="0"/>
              <a:t>At the Meetings</a:t>
            </a:r>
          </a:p>
        </p:txBody>
      </p:sp>
      <p:sp>
        <p:nvSpPr>
          <p:cNvPr id="3" name="Content Placeholder 2">
            <a:extLst>
              <a:ext uri="{FF2B5EF4-FFF2-40B4-BE49-F238E27FC236}">
                <a16:creationId xmlns:a16="http://schemas.microsoft.com/office/drawing/2014/main" id="{E6F94E8A-7F02-FB4A-A064-2C0C32FFBC0A}"/>
              </a:ext>
            </a:extLst>
          </p:cNvPr>
          <p:cNvSpPr>
            <a:spLocks noGrp="1"/>
          </p:cNvSpPr>
          <p:nvPr>
            <p:ph idx="1"/>
          </p:nvPr>
        </p:nvSpPr>
        <p:spPr>
          <a:xfrm>
            <a:off x="1524000" y="979714"/>
            <a:ext cx="9144000" cy="5181600"/>
          </a:xfrm>
        </p:spPr>
        <p:txBody>
          <a:bodyPr/>
          <a:lstStyle/>
          <a:p>
            <a:pPr>
              <a:spcBef>
                <a:spcPts val="1176"/>
              </a:spcBef>
            </a:pPr>
            <a:r>
              <a:rPr lang="en-US" dirty="0"/>
              <a:t>Practice Answering Potential Questions</a:t>
            </a:r>
          </a:p>
          <a:p>
            <a:pPr lvl="1">
              <a:spcBef>
                <a:spcPts val="1176"/>
              </a:spcBef>
            </a:pPr>
            <a:r>
              <a:rPr lang="en-US" dirty="0"/>
              <a:t>What do you see as your research agenda over the next 5 years?</a:t>
            </a:r>
          </a:p>
          <a:p>
            <a:pPr lvl="1">
              <a:spcBef>
                <a:spcPts val="1176"/>
              </a:spcBef>
            </a:pPr>
            <a:r>
              <a:rPr lang="en-US" dirty="0"/>
              <a:t>What is your teaching experience?</a:t>
            </a:r>
          </a:p>
          <a:p>
            <a:pPr lvl="1">
              <a:spcBef>
                <a:spcPts val="1176"/>
              </a:spcBef>
            </a:pPr>
            <a:r>
              <a:rPr lang="en-US" dirty="0"/>
              <a:t>Can you handle large classes? </a:t>
            </a:r>
          </a:p>
          <a:p>
            <a:pPr lvl="1">
              <a:spcBef>
                <a:spcPts val="1176"/>
              </a:spcBef>
            </a:pPr>
            <a:r>
              <a:rPr lang="en-US" dirty="0"/>
              <a:t>What would you like to teach? </a:t>
            </a:r>
          </a:p>
          <a:p>
            <a:pPr lvl="2">
              <a:spcBef>
                <a:spcPts val="1176"/>
              </a:spcBef>
            </a:pPr>
            <a:r>
              <a:rPr lang="en-US" dirty="0"/>
              <a:t>Don’t pigeonhole yourself. For example, don’t say “I am really only prepared to teach labor economics”</a:t>
            </a:r>
          </a:p>
          <a:p>
            <a:pPr lvl="2">
              <a:spcBef>
                <a:spcPts val="1176"/>
              </a:spcBef>
            </a:pPr>
            <a:r>
              <a:rPr lang="en-US" dirty="0"/>
              <a:t>A better answer: “I could teach any undergraduate course based on applied microeconomics. In particular, I would really enjoy teaching labor economics.”</a:t>
            </a:r>
          </a:p>
          <a:p>
            <a:pPr lvl="1">
              <a:spcBef>
                <a:spcPts val="1176"/>
              </a:spcBef>
            </a:pPr>
            <a:r>
              <a:rPr lang="en-US" dirty="0"/>
              <a:t>If you were teaching in your core field, what book would you use?</a:t>
            </a:r>
          </a:p>
          <a:p>
            <a:pPr lvl="1"/>
            <a:endParaRPr lang="en-US" dirty="0"/>
          </a:p>
        </p:txBody>
      </p:sp>
      <p:sp>
        <p:nvSpPr>
          <p:cNvPr id="5" name="Slide Number Placeholder 4">
            <a:extLst>
              <a:ext uri="{FF2B5EF4-FFF2-40B4-BE49-F238E27FC236}">
                <a16:creationId xmlns:a16="http://schemas.microsoft.com/office/drawing/2014/main" id="{6F275A96-FE9A-DE40-82A7-C77BDC3959A8}"/>
              </a:ext>
            </a:extLst>
          </p:cNvPr>
          <p:cNvSpPr>
            <a:spLocks noGrp="1"/>
          </p:cNvSpPr>
          <p:nvPr>
            <p:ph type="sldNum" sz="quarter" idx="12"/>
          </p:nvPr>
        </p:nvSpPr>
        <p:spPr/>
        <p:txBody>
          <a:bodyPr/>
          <a:lstStyle/>
          <a:p>
            <a:fld id="{FBBC9A86-1C62-1B44-A23E-036C14700A15}" type="slidenum">
              <a:rPr lang="en-US" smtClean="0"/>
              <a:t>33</a:t>
            </a:fld>
            <a:endParaRPr lang="en-US"/>
          </a:p>
        </p:txBody>
      </p:sp>
    </p:spTree>
    <p:extLst>
      <p:ext uri="{BB962C8B-B14F-4D97-AF65-F5344CB8AC3E}">
        <p14:creationId xmlns:p14="http://schemas.microsoft.com/office/powerpoint/2010/main" val="2344205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A1B-7D71-D145-AD27-25F9D496C650}"/>
              </a:ext>
            </a:extLst>
          </p:cNvPr>
          <p:cNvSpPr>
            <a:spLocks noGrp="1"/>
          </p:cNvSpPr>
          <p:nvPr>
            <p:ph type="title"/>
          </p:nvPr>
        </p:nvSpPr>
        <p:spPr/>
        <p:txBody>
          <a:bodyPr/>
          <a:lstStyle/>
          <a:p>
            <a:r>
              <a:rPr lang="en-US" dirty="0"/>
              <a:t>At the Meetings</a:t>
            </a:r>
          </a:p>
        </p:txBody>
      </p:sp>
      <p:sp>
        <p:nvSpPr>
          <p:cNvPr id="3" name="Content Placeholder 2">
            <a:extLst>
              <a:ext uri="{FF2B5EF4-FFF2-40B4-BE49-F238E27FC236}">
                <a16:creationId xmlns:a16="http://schemas.microsoft.com/office/drawing/2014/main" id="{E6F94E8A-7F02-FB4A-A064-2C0C32FFBC0A}"/>
              </a:ext>
            </a:extLst>
          </p:cNvPr>
          <p:cNvSpPr>
            <a:spLocks noGrp="1"/>
          </p:cNvSpPr>
          <p:nvPr>
            <p:ph idx="1"/>
          </p:nvPr>
        </p:nvSpPr>
        <p:spPr/>
        <p:txBody>
          <a:bodyPr/>
          <a:lstStyle/>
          <a:p>
            <a:r>
              <a:rPr lang="en-US" b="1" dirty="0"/>
              <a:t>The Interview</a:t>
            </a:r>
          </a:p>
          <a:p>
            <a:r>
              <a:rPr lang="en-US" dirty="0"/>
              <a:t>You will probably meet </a:t>
            </a:r>
            <a:r>
              <a:rPr lang="en-US" strike="sngStrike" dirty="0"/>
              <a:t>in hotel room/suite or in a public are</a:t>
            </a:r>
            <a:r>
              <a:rPr lang="en-US" dirty="0"/>
              <a:t>. online. </a:t>
            </a:r>
          </a:p>
          <a:p>
            <a:r>
              <a:rPr lang="en-US" dirty="0"/>
              <a:t>Interviews are usually 30-45 minutes – but could be shorter or longer. </a:t>
            </a:r>
          </a:p>
          <a:p>
            <a:r>
              <a:rPr lang="en-US" dirty="0"/>
              <a:t>You will likely meet with 2-4 people, but it could be 1 or more than 4 </a:t>
            </a:r>
          </a:p>
          <a:p>
            <a:endParaRPr lang="en-US" dirty="0"/>
          </a:p>
          <a:p>
            <a:r>
              <a:rPr lang="en-US" dirty="0"/>
              <a:t>The interviewer will likely begin by asking about your dissertation – but not necessarily </a:t>
            </a:r>
          </a:p>
          <a:p>
            <a:endParaRPr lang="en-US" dirty="0"/>
          </a:p>
        </p:txBody>
      </p:sp>
      <p:sp>
        <p:nvSpPr>
          <p:cNvPr id="5" name="Slide Number Placeholder 4">
            <a:extLst>
              <a:ext uri="{FF2B5EF4-FFF2-40B4-BE49-F238E27FC236}">
                <a16:creationId xmlns:a16="http://schemas.microsoft.com/office/drawing/2014/main" id="{38C3DCB6-B420-654B-AF64-35F1FB7BE4AD}"/>
              </a:ext>
            </a:extLst>
          </p:cNvPr>
          <p:cNvSpPr>
            <a:spLocks noGrp="1"/>
          </p:cNvSpPr>
          <p:nvPr>
            <p:ph type="sldNum" sz="quarter" idx="12"/>
          </p:nvPr>
        </p:nvSpPr>
        <p:spPr/>
        <p:txBody>
          <a:bodyPr/>
          <a:lstStyle/>
          <a:p>
            <a:fld id="{FBBC9A86-1C62-1B44-A23E-036C14700A15}" type="slidenum">
              <a:rPr lang="en-US" smtClean="0"/>
              <a:t>34</a:t>
            </a:fld>
            <a:endParaRPr lang="en-US"/>
          </a:p>
        </p:txBody>
      </p:sp>
    </p:spTree>
    <p:extLst>
      <p:ext uri="{BB962C8B-B14F-4D97-AF65-F5344CB8AC3E}">
        <p14:creationId xmlns:p14="http://schemas.microsoft.com/office/powerpoint/2010/main" val="3773882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A1B-7D71-D145-AD27-25F9D496C650}"/>
              </a:ext>
            </a:extLst>
          </p:cNvPr>
          <p:cNvSpPr>
            <a:spLocks noGrp="1"/>
          </p:cNvSpPr>
          <p:nvPr>
            <p:ph type="title"/>
          </p:nvPr>
        </p:nvSpPr>
        <p:spPr>
          <a:xfrm>
            <a:off x="1981200" y="0"/>
            <a:ext cx="8229600" cy="636104"/>
          </a:xfrm>
        </p:spPr>
        <p:txBody>
          <a:bodyPr>
            <a:normAutofit fontScale="90000"/>
          </a:bodyPr>
          <a:lstStyle/>
          <a:p>
            <a:r>
              <a:rPr lang="en-US" dirty="0"/>
              <a:t>At the Meetings</a:t>
            </a:r>
          </a:p>
        </p:txBody>
      </p:sp>
      <p:sp>
        <p:nvSpPr>
          <p:cNvPr id="3" name="Content Placeholder 2">
            <a:extLst>
              <a:ext uri="{FF2B5EF4-FFF2-40B4-BE49-F238E27FC236}">
                <a16:creationId xmlns:a16="http://schemas.microsoft.com/office/drawing/2014/main" id="{E6F94E8A-7F02-FB4A-A064-2C0C32FFBC0A}"/>
              </a:ext>
            </a:extLst>
          </p:cNvPr>
          <p:cNvSpPr>
            <a:spLocks noGrp="1"/>
          </p:cNvSpPr>
          <p:nvPr>
            <p:ph idx="1"/>
          </p:nvPr>
        </p:nvSpPr>
        <p:spPr>
          <a:xfrm>
            <a:off x="1121230" y="947056"/>
            <a:ext cx="10091254" cy="4985657"/>
          </a:xfrm>
        </p:spPr>
        <p:txBody>
          <a:bodyPr/>
          <a:lstStyle/>
          <a:p>
            <a:r>
              <a:rPr lang="en-US" b="1" dirty="0"/>
              <a:t>Don’t Overanalyze Things</a:t>
            </a:r>
          </a:p>
          <a:p>
            <a:r>
              <a:rPr lang="en-US" dirty="0"/>
              <a:t>Try to learn from your interviews and improve…but don’t beat yourself up about things</a:t>
            </a:r>
          </a:p>
          <a:p>
            <a:pPr>
              <a:spcBef>
                <a:spcPts val="1176"/>
              </a:spcBef>
            </a:pPr>
            <a:r>
              <a:rPr lang="en-US" dirty="0"/>
              <a:t>Don't read too much into how the interview goes, whether you get interviews or campus visits from particular employers. </a:t>
            </a:r>
          </a:p>
          <a:p>
            <a:pPr>
              <a:spcBef>
                <a:spcPts val="1176"/>
              </a:spcBef>
            </a:pPr>
            <a:r>
              <a:rPr lang="en-US" dirty="0"/>
              <a:t>Interviewers, and the job market overall, are idiosyncratic.</a:t>
            </a:r>
          </a:p>
          <a:p>
            <a:pPr lvl="1">
              <a:spcBef>
                <a:spcPts val="600"/>
              </a:spcBef>
            </a:pPr>
            <a:r>
              <a:rPr lang="en-US" dirty="0"/>
              <a:t>A lot is going on that you are unaware of. </a:t>
            </a:r>
          </a:p>
          <a:p>
            <a:pPr lvl="1">
              <a:spcBef>
                <a:spcPts val="600"/>
              </a:spcBef>
            </a:pPr>
            <a:r>
              <a:rPr lang="en-US" dirty="0"/>
              <a:t>Sometimes you will be passed over for candidates that are not as good as you…and sometimes the opposite may occur. </a:t>
            </a:r>
          </a:p>
          <a:p>
            <a:pPr lvl="1">
              <a:spcBef>
                <a:spcPts val="600"/>
              </a:spcBef>
            </a:pPr>
            <a:r>
              <a:rPr lang="en-US" dirty="0"/>
              <a:t>Just like NFL officials, search committees make mistakes</a:t>
            </a:r>
          </a:p>
          <a:p>
            <a:pPr>
              <a:spcBef>
                <a:spcPts val="1176"/>
              </a:spcBef>
            </a:pPr>
            <a:endParaRPr lang="en-US" dirty="0"/>
          </a:p>
          <a:p>
            <a:pPr marL="0" indent="0">
              <a:spcBef>
                <a:spcPts val="1176"/>
              </a:spcBef>
              <a:buNone/>
            </a:pPr>
            <a:endParaRPr lang="en-US" dirty="0"/>
          </a:p>
        </p:txBody>
      </p:sp>
      <p:pic>
        <p:nvPicPr>
          <p:cNvPr id="7" name="Picture 6">
            <a:extLst>
              <a:ext uri="{FF2B5EF4-FFF2-40B4-BE49-F238E27FC236}">
                <a16:creationId xmlns:a16="http://schemas.microsoft.com/office/drawing/2014/main" id="{6312CFF1-AC77-444B-9A07-E746613305A3}"/>
              </a:ext>
            </a:extLst>
          </p:cNvPr>
          <p:cNvPicPr>
            <a:picLocks noChangeAspect="1"/>
          </p:cNvPicPr>
          <p:nvPr/>
        </p:nvPicPr>
        <p:blipFill>
          <a:blip r:embed="rId2"/>
          <a:stretch>
            <a:fillRect/>
          </a:stretch>
        </p:blipFill>
        <p:spPr>
          <a:xfrm>
            <a:off x="4028661" y="4810126"/>
            <a:ext cx="3505200" cy="1971675"/>
          </a:xfrm>
          <a:prstGeom prst="rect">
            <a:avLst/>
          </a:prstGeom>
        </p:spPr>
      </p:pic>
      <p:sp>
        <p:nvSpPr>
          <p:cNvPr id="5" name="Slide Number Placeholder 4">
            <a:extLst>
              <a:ext uri="{FF2B5EF4-FFF2-40B4-BE49-F238E27FC236}">
                <a16:creationId xmlns:a16="http://schemas.microsoft.com/office/drawing/2014/main" id="{338E3BA3-E459-3D41-B7A2-FFFD43F8CB61}"/>
              </a:ext>
            </a:extLst>
          </p:cNvPr>
          <p:cNvSpPr>
            <a:spLocks noGrp="1"/>
          </p:cNvSpPr>
          <p:nvPr>
            <p:ph type="sldNum" sz="quarter" idx="12"/>
          </p:nvPr>
        </p:nvSpPr>
        <p:spPr/>
        <p:txBody>
          <a:bodyPr/>
          <a:lstStyle/>
          <a:p>
            <a:fld id="{FBBC9A86-1C62-1B44-A23E-036C14700A15}" type="slidenum">
              <a:rPr lang="en-US" smtClean="0"/>
              <a:t>35</a:t>
            </a:fld>
            <a:endParaRPr lang="en-US"/>
          </a:p>
        </p:txBody>
      </p:sp>
    </p:spTree>
    <p:extLst>
      <p:ext uri="{BB962C8B-B14F-4D97-AF65-F5344CB8AC3E}">
        <p14:creationId xmlns:p14="http://schemas.microsoft.com/office/powerpoint/2010/main" val="2949360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A1B-7D71-D145-AD27-25F9D496C650}"/>
              </a:ext>
            </a:extLst>
          </p:cNvPr>
          <p:cNvSpPr>
            <a:spLocks noGrp="1"/>
          </p:cNvSpPr>
          <p:nvPr>
            <p:ph type="title"/>
          </p:nvPr>
        </p:nvSpPr>
        <p:spPr/>
        <p:txBody>
          <a:bodyPr/>
          <a:lstStyle/>
          <a:p>
            <a:r>
              <a:rPr lang="en-US" dirty="0"/>
              <a:t>Show an Interest</a:t>
            </a:r>
          </a:p>
        </p:txBody>
      </p:sp>
      <p:sp>
        <p:nvSpPr>
          <p:cNvPr id="3" name="Content Placeholder 2">
            <a:extLst>
              <a:ext uri="{FF2B5EF4-FFF2-40B4-BE49-F238E27FC236}">
                <a16:creationId xmlns:a16="http://schemas.microsoft.com/office/drawing/2014/main" id="{E6F94E8A-7F02-FB4A-A064-2C0C32FFBC0A}"/>
              </a:ext>
            </a:extLst>
          </p:cNvPr>
          <p:cNvSpPr>
            <a:spLocks noGrp="1"/>
          </p:cNvSpPr>
          <p:nvPr>
            <p:ph idx="1"/>
          </p:nvPr>
        </p:nvSpPr>
        <p:spPr/>
        <p:txBody>
          <a:bodyPr/>
          <a:lstStyle/>
          <a:p>
            <a:r>
              <a:rPr lang="en-US" dirty="0"/>
              <a:t>Research the places with whom you are interviewing and the interviewers, if possible. </a:t>
            </a:r>
          </a:p>
          <a:p>
            <a:r>
              <a:rPr lang="en-US" dirty="0"/>
              <a:t>Have questions that show you took time to learn about them. </a:t>
            </a:r>
          </a:p>
          <a:p>
            <a:r>
              <a:rPr lang="en-US" dirty="0"/>
              <a:t>Be enthusiastic and make sure to show an interest in the employer. </a:t>
            </a:r>
          </a:p>
          <a:p>
            <a:r>
              <a:rPr lang="en-US" dirty="0"/>
              <a:t>Employers are not just looking for the best candidates. </a:t>
            </a:r>
          </a:p>
          <a:p>
            <a:endParaRPr lang="en-US" dirty="0"/>
          </a:p>
        </p:txBody>
      </p:sp>
      <p:pic>
        <p:nvPicPr>
          <p:cNvPr id="5" name="Picture 4">
            <a:extLst>
              <a:ext uri="{FF2B5EF4-FFF2-40B4-BE49-F238E27FC236}">
                <a16:creationId xmlns:a16="http://schemas.microsoft.com/office/drawing/2014/main" id="{A5433CCD-7D44-D749-BF96-DB366136DE99}"/>
              </a:ext>
            </a:extLst>
          </p:cNvPr>
          <p:cNvPicPr>
            <a:picLocks noChangeAspect="1"/>
          </p:cNvPicPr>
          <p:nvPr/>
        </p:nvPicPr>
        <p:blipFill>
          <a:blip r:embed="rId3"/>
          <a:stretch>
            <a:fillRect/>
          </a:stretch>
        </p:blipFill>
        <p:spPr>
          <a:xfrm>
            <a:off x="3810000" y="3366640"/>
            <a:ext cx="5486400" cy="3494049"/>
          </a:xfrm>
          <a:prstGeom prst="rect">
            <a:avLst/>
          </a:prstGeom>
        </p:spPr>
      </p:pic>
      <p:sp>
        <p:nvSpPr>
          <p:cNvPr id="6" name="Slide Number Placeholder 5">
            <a:extLst>
              <a:ext uri="{FF2B5EF4-FFF2-40B4-BE49-F238E27FC236}">
                <a16:creationId xmlns:a16="http://schemas.microsoft.com/office/drawing/2014/main" id="{C1FAE831-CF7C-5B4E-AA1F-802433B3BED2}"/>
              </a:ext>
            </a:extLst>
          </p:cNvPr>
          <p:cNvSpPr>
            <a:spLocks noGrp="1"/>
          </p:cNvSpPr>
          <p:nvPr>
            <p:ph type="sldNum" sz="quarter" idx="12"/>
          </p:nvPr>
        </p:nvSpPr>
        <p:spPr/>
        <p:txBody>
          <a:bodyPr/>
          <a:lstStyle/>
          <a:p>
            <a:fld id="{FBBC9A86-1C62-1B44-A23E-036C14700A15}" type="slidenum">
              <a:rPr lang="en-US" smtClean="0"/>
              <a:t>36</a:t>
            </a:fld>
            <a:endParaRPr lang="en-US"/>
          </a:p>
        </p:txBody>
      </p:sp>
    </p:spTree>
    <p:extLst>
      <p:ext uri="{BB962C8B-B14F-4D97-AF65-F5344CB8AC3E}">
        <p14:creationId xmlns:p14="http://schemas.microsoft.com/office/powerpoint/2010/main" val="3054351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A1B-7D71-D145-AD27-25F9D496C650}"/>
              </a:ext>
            </a:extLst>
          </p:cNvPr>
          <p:cNvSpPr>
            <a:spLocks noGrp="1"/>
          </p:cNvSpPr>
          <p:nvPr>
            <p:ph type="title"/>
          </p:nvPr>
        </p:nvSpPr>
        <p:spPr/>
        <p:txBody>
          <a:bodyPr/>
          <a:lstStyle/>
          <a:p>
            <a:r>
              <a:rPr lang="en-US" dirty="0"/>
              <a:t>Show an Interest</a:t>
            </a:r>
          </a:p>
        </p:txBody>
      </p:sp>
      <p:sp>
        <p:nvSpPr>
          <p:cNvPr id="3" name="Content Placeholder 2">
            <a:extLst>
              <a:ext uri="{FF2B5EF4-FFF2-40B4-BE49-F238E27FC236}">
                <a16:creationId xmlns:a16="http://schemas.microsoft.com/office/drawing/2014/main" id="{E6F94E8A-7F02-FB4A-A064-2C0C32FFBC0A}"/>
              </a:ext>
            </a:extLst>
          </p:cNvPr>
          <p:cNvSpPr>
            <a:spLocks noGrp="1"/>
          </p:cNvSpPr>
          <p:nvPr>
            <p:ph idx="1"/>
          </p:nvPr>
        </p:nvSpPr>
        <p:spPr>
          <a:xfrm>
            <a:off x="1097280" y="930953"/>
            <a:ext cx="10058400" cy="4996094"/>
          </a:xfrm>
        </p:spPr>
        <p:txBody>
          <a:bodyPr/>
          <a:lstStyle/>
          <a:p>
            <a:r>
              <a:rPr lang="en-US" dirty="0"/>
              <a:t>Employers want people who they will like as colleagues -- and people who will like to be there. </a:t>
            </a:r>
          </a:p>
          <a:p>
            <a:r>
              <a:rPr lang="en-US" dirty="0"/>
              <a:t>Job searches can be expensive for employers. They are concerned about finding people who will accept offers. </a:t>
            </a:r>
          </a:p>
          <a:p>
            <a:r>
              <a:rPr lang="en-US" dirty="0"/>
              <a:t>Rejected offers are very costly. While waiting on a protracted offer, other good candidates leave the market. </a:t>
            </a:r>
          </a:p>
          <a:p>
            <a:pPr marL="0" indent="0">
              <a:buNone/>
            </a:pPr>
            <a:endParaRPr lang="en-US" dirty="0"/>
          </a:p>
        </p:txBody>
      </p:sp>
      <p:pic>
        <p:nvPicPr>
          <p:cNvPr id="5" name="Picture 4">
            <a:extLst>
              <a:ext uri="{FF2B5EF4-FFF2-40B4-BE49-F238E27FC236}">
                <a16:creationId xmlns:a16="http://schemas.microsoft.com/office/drawing/2014/main" id="{A5433CCD-7D44-D749-BF96-DB366136DE99}"/>
              </a:ext>
            </a:extLst>
          </p:cNvPr>
          <p:cNvPicPr>
            <a:picLocks noChangeAspect="1"/>
          </p:cNvPicPr>
          <p:nvPr/>
        </p:nvPicPr>
        <p:blipFill>
          <a:blip r:embed="rId2"/>
          <a:stretch>
            <a:fillRect/>
          </a:stretch>
        </p:blipFill>
        <p:spPr>
          <a:xfrm>
            <a:off x="3810000" y="3366640"/>
            <a:ext cx="5486400" cy="3494049"/>
          </a:xfrm>
          <a:prstGeom prst="rect">
            <a:avLst/>
          </a:prstGeom>
        </p:spPr>
      </p:pic>
      <p:sp>
        <p:nvSpPr>
          <p:cNvPr id="6" name="Slide Number Placeholder 5">
            <a:extLst>
              <a:ext uri="{FF2B5EF4-FFF2-40B4-BE49-F238E27FC236}">
                <a16:creationId xmlns:a16="http://schemas.microsoft.com/office/drawing/2014/main" id="{7C4E2EB7-9761-864B-B1AB-39C66A807109}"/>
              </a:ext>
            </a:extLst>
          </p:cNvPr>
          <p:cNvSpPr>
            <a:spLocks noGrp="1"/>
          </p:cNvSpPr>
          <p:nvPr>
            <p:ph type="sldNum" sz="quarter" idx="12"/>
          </p:nvPr>
        </p:nvSpPr>
        <p:spPr/>
        <p:txBody>
          <a:bodyPr/>
          <a:lstStyle/>
          <a:p>
            <a:fld id="{FBBC9A86-1C62-1B44-A23E-036C14700A15}" type="slidenum">
              <a:rPr lang="en-US" smtClean="0"/>
              <a:t>37</a:t>
            </a:fld>
            <a:endParaRPr lang="en-US"/>
          </a:p>
        </p:txBody>
      </p:sp>
    </p:spTree>
    <p:extLst>
      <p:ext uri="{BB962C8B-B14F-4D97-AF65-F5344CB8AC3E}">
        <p14:creationId xmlns:p14="http://schemas.microsoft.com/office/powerpoint/2010/main" val="1618114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A1B-7D71-D145-AD27-25F9D496C650}"/>
              </a:ext>
            </a:extLst>
          </p:cNvPr>
          <p:cNvSpPr>
            <a:spLocks noGrp="1"/>
          </p:cNvSpPr>
          <p:nvPr>
            <p:ph type="title"/>
          </p:nvPr>
        </p:nvSpPr>
        <p:spPr/>
        <p:txBody>
          <a:bodyPr/>
          <a:lstStyle/>
          <a:p>
            <a:r>
              <a:rPr lang="en-US" dirty="0"/>
              <a:t>Don’t Ask “Bad” Questions</a:t>
            </a:r>
          </a:p>
        </p:txBody>
      </p:sp>
      <p:sp>
        <p:nvSpPr>
          <p:cNvPr id="3" name="Content Placeholder 2">
            <a:extLst>
              <a:ext uri="{FF2B5EF4-FFF2-40B4-BE49-F238E27FC236}">
                <a16:creationId xmlns:a16="http://schemas.microsoft.com/office/drawing/2014/main" id="{E6F94E8A-7F02-FB4A-A064-2C0C32FFBC0A}"/>
              </a:ext>
            </a:extLst>
          </p:cNvPr>
          <p:cNvSpPr>
            <a:spLocks noGrp="1"/>
          </p:cNvSpPr>
          <p:nvPr>
            <p:ph idx="1"/>
          </p:nvPr>
        </p:nvSpPr>
        <p:spPr/>
        <p:txBody>
          <a:bodyPr/>
          <a:lstStyle/>
          <a:p>
            <a:r>
              <a:rPr lang="en-US" dirty="0"/>
              <a:t>Don’t ask questions that suggest that you have not researched the position.</a:t>
            </a:r>
          </a:p>
          <a:p>
            <a:pPr lvl="1">
              <a:spcBef>
                <a:spcPts val="1176"/>
              </a:spcBef>
            </a:pPr>
            <a:r>
              <a:rPr lang="en-US" dirty="0"/>
              <a:t>For example:</a:t>
            </a:r>
          </a:p>
          <a:p>
            <a:pPr lvl="2"/>
            <a:r>
              <a:rPr lang="en-US" dirty="0"/>
              <a:t>If you have an interview with Nicholls State University, don’t ask “So, what state are you in?”</a:t>
            </a:r>
          </a:p>
          <a:p>
            <a:pPr lvl="2"/>
            <a:r>
              <a:rPr lang="en-US" dirty="0"/>
              <a:t>If you are not interviewing with a research position, don’t ask too many questions about RAs and research support. </a:t>
            </a:r>
          </a:p>
          <a:p>
            <a:pPr lvl="2"/>
            <a:r>
              <a:rPr lang="en-US" dirty="0"/>
              <a:t>Don’t ask questions that suggest you have a negative view of the job or location. </a:t>
            </a:r>
          </a:p>
          <a:p>
            <a:pPr marL="1150938" lvl="3" indent="0">
              <a:spcBef>
                <a:spcPts val="0"/>
              </a:spcBef>
              <a:buNone/>
            </a:pPr>
            <a:r>
              <a:rPr lang="en-US" dirty="0"/>
              <a:t>For example, if the job is in Minneapolis, don’t ask questions about how terrible their winters are.</a:t>
            </a:r>
          </a:p>
          <a:p>
            <a:pPr lvl="2"/>
            <a:r>
              <a:rPr lang="en-US" dirty="0"/>
              <a:t>Don’t ask about salary unless they bring it up.</a:t>
            </a:r>
          </a:p>
          <a:p>
            <a:pPr lvl="1"/>
            <a:endParaRPr lang="en-US" dirty="0"/>
          </a:p>
        </p:txBody>
      </p:sp>
      <p:sp>
        <p:nvSpPr>
          <p:cNvPr id="5" name="Slide Number Placeholder 4">
            <a:extLst>
              <a:ext uri="{FF2B5EF4-FFF2-40B4-BE49-F238E27FC236}">
                <a16:creationId xmlns:a16="http://schemas.microsoft.com/office/drawing/2014/main" id="{9BF625CF-F0B3-3A4D-91E6-D2FA3F5D9B6D}"/>
              </a:ext>
            </a:extLst>
          </p:cNvPr>
          <p:cNvSpPr>
            <a:spLocks noGrp="1"/>
          </p:cNvSpPr>
          <p:nvPr>
            <p:ph type="sldNum" sz="quarter" idx="12"/>
          </p:nvPr>
        </p:nvSpPr>
        <p:spPr/>
        <p:txBody>
          <a:bodyPr/>
          <a:lstStyle/>
          <a:p>
            <a:fld id="{FBBC9A86-1C62-1B44-A23E-036C14700A15}" type="slidenum">
              <a:rPr lang="en-US" smtClean="0"/>
              <a:t>38</a:t>
            </a:fld>
            <a:endParaRPr lang="en-US"/>
          </a:p>
        </p:txBody>
      </p:sp>
    </p:spTree>
    <p:extLst>
      <p:ext uri="{BB962C8B-B14F-4D97-AF65-F5344CB8AC3E}">
        <p14:creationId xmlns:p14="http://schemas.microsoft.com/office/powerpoint/2010/main" val="2137472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A1B-7D71-D145-AD27-25F9D496C650}"/>
              </a:ext>
            </a:extLst>
          </p:cNvPr>
          <p:cNvSpPr>
            <a:spLocks noGrp="1"/>
          </p:cNvSpPr>
          <p:nvPr>
            <p:ph type="title"/>
          </p:nvPr>
        </p:nvSpPr>
        <p:spPr/>
        <p:txBody>
          <a:bodyPr/>
          <a:lstStyle/>
          <a:p>
            <a:r>
              <a:rPr lang="en-US" dirty="0"/>
              <a:t>On-Site Visits</a:t>
            </a:r>
          </a:p>
        </p:txBody>
      </p:sp>
      <p:sp>
        <p:nvSpPr>
          <p:cNvPr id="3" name="Content Placeholder 2">
            <a:extLst>
              <a:ext uri="{FF2B5EF4-FFF2-40B4-BE49-F238E27FC236}">
                <a16:creationId xmlns:a16="http://schemas.microsoft.com/office/drawing/2014/main" id="{E6F94E8A-7F02-FB4A-A064-2C0C32FFBC0A}"/>
              </a:ext>
            </a:extLst>
          </p:cNvPr>
          <p:cNvSpPr>
            <a:spLocks noGrp="1"/>
          </p:cNvSpPr>
          <p:nvPr>
            <p:ph idx="1"/>
          </p:nvPr>
        </p:nvSpPr>
        <p:spPr/>
        <p:txBody>
          <a:bodyPr/>
          <a:lstStyle/>
          <a:p>
            <a:r>
              <a:rPr lang="en-US" dirty="0"/>
              <a:t>Practice your job talk multiple times.</a:t>
            </a:r>
          </a:p>
          <a:p>
            <a:r>
              <a:rPr lang="en-US" dirty="0"/>
              <a:t>Your job talk should not be geared toward the leaders in your field.</a:t>
            </a:r>
          </a:p>
          <a:p>
            <a:r>
              <a:rPr lang="en-US" dirty="0"/>
              <a:t>Focus your talk to economists who are smart but are working in a completely different area from you.</a:t>
            </a:r>
          </a:p>
          <a:p>
            <a:r>
              <a:rPr lang="en-US" dirty="0"/>
              <a:t>Add something into your presentation relevant to the employer’s location, if possible.</a:t>
            </a:r>
          </a:p>
          <a:p>
            <a:endParaRPr lang="en-US" dirty="0"/>
          </a:p>
        </p:txBody>
      </p:sp>
      <p:sp>
        <p:nvSpPr>
          <p:cNvPr id="5" name="Slide Number Placeholder 4">
            <a:extLst>
              <a:ext uri="{FF2B5EF4-FFF2-40B4-BE49-F238E27FC236}">
                <a16:creationId xmlns:a16="http://schemas.microsoft.com/office/drawing/2014/main" id="{10C2D8C3-5C00-0A4D-B4D5-391B9ED9EF79}"/>
              </a:ext>
            </a:extLst>
          </p:cNvPr>
          <p:cNvSpPr>
            <a:spLocks noGrp="1"/>
          </p:cNvSpPr>
          <p:nvPr>
            <p:ph type="sldNum" sz="quarter" idx="12"/>
          </p:nvPr>
        </p:nvSpPr>
        <p:spPr/>
        <p:txBody>
          <a:bodyPr/>
          <a:lstStyle/>
          <a:p>
            <a:fld id="{FBBC9A86-1C62-1B44-A23E-036C14700A15}" type="slidenum">
              <a:rPr lang="en-US" smtClean="0"/>
              <a:t>39</a:t>
            </a:fld>
            <a:endParaRPr lang="en-US"/>
          </a:p>
        </p:txBody>
      </p:sp>
    </p:spTree>
    <p:extLst>
      <p:ext uri="{BB962C8B-B14F-4D97-AF65-F5344CB8AC3E}">
        <p14:creationId xmlns:p14="http://schemas.microsoft.com/office/powerpoint/2010/main" val="2379752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Graduating Soon?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8892" y="1846263"/>
            <a:ext cx="6114542" cy="4022725"/>
          </a:xfrm>
        </p:spPr>
      </p:pic>
    </p:spTree>
    <p:extLst>
      <p:ext uri="{BB962C8B-B14F-4D97-AF65-F5344CB8AC3E}">
        <p14:creationId xmlns:p14="http://schemas.microsoft.com/office/powerpoint/2010/main" val="228201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9EA1B-7D71-D145-AD27-25F9D496C650}"/>
              </a:ext>
            </a:extLst>
          </p:cNvPr>
          <p:cNvSpPr>
            <a:spLocks noGrp="1"/>
          </p:cNvSpPr>
          <p:nvPr>
            <p:ph type="title"/>
          </p:nvPr>
        </p:nvSpPr>
        <p:spPr/>
        <p:txBody>
          <a:bodyPr/>
          <a:lstStyle/>
          <a:p>
            <a:r>
              <a:rPr lang="en-US" dirty="0"/>
              <a:t>On-Site Visits</a:t>
            </a:r>
          </a:p>
        </p:txBody>
      </p:sp>
      <p:sp>
        <p:nvSpPr>
          <p:cNvPr id="3" name="Content Placeholder 2">
            <a:extLst>
              <a:ext uri="{FF2B5EF4-FFF2-40B4-BE49-F238E27FC236}">
                <a16:creationId xmlns:a16="http://schemas.microsoft.com/office/drawing/2014/main" id="{E6F94E8A-7F02-FB4A-A064-2C0C32FFBC0A}"/>
              </a:ext>
            </a:extLst>
          </p:cNvPr>
          <p:cNvSpPr>
            <a:spLocks noGrp="1"/>
          </p:cNvSpPr>
          <p:nvPr>
            <p:ph idx="1"/>
          </p:nvPr>
        </p:nvSpPr>
        <p:spPr/>
        <p:txBody>
          <a:bodyPr/>
          <a:lstStyle/>
          <a:p>
            <a:r>
              <a:rPr lang="en-US" dirty="0"/>
              <a:t>You will likely meet with numerous people throughout the day. </a:t>
            </a:r>
          </a:p>
          <a:p>
            <a:r>
              <a:rPr lang="en-US" dirty="0"/>
              <a:t>Try to stay alert and enthusiastic – even though you are repeating a lot of the same conversation over and over. </a:t>
            </a:r>
          </a:p>
          <a:p>
            <a:r>
              <a:rPr lang="en-US" dirty="0"/>
              <a:t>Know about your employer. </a:t>
            </a:r>
          </a:p>
          <a:p>
            <a:r>
              <a:rPr lang="en-US" dirty="0"/>
              <a:t>Ask questions that demonstrate your interest and show that you have read about the organization.</a:t>
            </a:r>
          </a:p>
          <a:p>
            <a:endParaRPr lang="en-US" dirty="0"/>
          </a:p>
        </p:txBody>
      </p:sp>
      <p:sp>
        <p:nvSpPr>
          <p:cNvPr id="5" name="Slide Number Placeholder 4">
            <a:extLst>
              <a:ext uri="{FF2B5EF4-FFF2-40B4-BE49-F238E27FC236}">
                <a16:creationId xmlns:a16="http://schemas.microsoft.com/office/drawing/2014/main" id="{26CBA461-0870-684B-B5C3-4B52D1C98A82}"/>
              </a:ext>
            </a:extLst>
          </p:cNvPr>
          <p:cNvSpPr>
            <a:spLocks noGrp="1"/>
          </p:cNvSpPr>
          <p:nvPr>
            <p:ph type="sldNum" sz="quarter" idx="12"/>
          </p:nvPr>
        </p:nvSpPr>
        <p:spPr/>
        <p:txBody>
          <a:bodyPr/>
          <a:lstStyle/>
          <a:p>
            <a:fld id="{FBBC9A86-1C62-1B44-A23E-036C14700A15}" type="slidenum">
              <a:rPr lang="en-US" smtClean="0"/>
              <a:t>40</a:t>
            </a:fld>
            <a:endParaRPr lang="en-US"/>
          </a:p>
        </p:txBody>
      </p:sp>
    </p:spTree>
    <p:extLst>
      <p:ext uri="{BB962C8B-B14F-4D97-AF65-F5344CB8AC3E}">
        <p14:creationId xmlns:p14="http://schemas.microsoft.com/office/powerpoint/2010/main" val="3095611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You Ready for the Market?</a:t>
            </a:r>
          </a:p>
        </p:txBody>
      </p:sp>
      <p:sp>
        <p:nvSpPr>
          <p:cNvPr id="3" name="Content Placeholder 2"/>
          <p:cNvSpPr>
            <a:spLocks noGrp="1"/>
          </p:cNvSpPr>
          <p:nvPr>
            <p:ph idx="1"/>
          </p:nvPr>
        </p:nvSpPr>
        <p:spPr/>
        <p:txBody>
          <a:bodyPr>
            <a:normAutofit/>
          </a:bodyPr>
          <a:lstStyle/>
          <a:p>
            <a:r>
              <a:rPr lang="en-US" sz="3200" b="1" dirty="0"/>
              <a:t>Review Your Career Goal and Progress</a:t>
            </a:r>
          </a:p>
          <a:p>
            <a:pPr lvl="1"/>
            <a:r>
              <a:rPr lang="en-US" sz="2800" dirty="0"/>
              <a:t>Talk with Your Advisor</a:t>
            </a:r>
          </a:p>
          <a:p>
            <a:r>
              <a:rPr lang="en-US" sz="3200" b="1" dirty="0"/>
              <a:t>Decide What Type of Job You Want</a:t>
            </a:r>
          </a:p>
          <a:p>
            <a:pPr lvl="1"/>
            <a:r>
              <a:rPr lang="en-US" sz="2800" dirty="0"/>
              <a:t>University (Research, Teaching, Liberal Arts)</a:t>
            </a:r>
          </a:p>
          <a:p>
            <a:pPr lvl="1"/>
            <a:r>
              <a:rPr lang="en-US" sz="2800" dirty="0"/>
              <a:t>Community College</a:t>
            </a:r>
          </a:p>
          <a:p>
            <a:pPr lvl="1"/>
            <a:r>
              <a:rPr lang="en-US" sz="2800" dirty="0"/>
              <a:t>Industry</a:t>
            </a:r>
          </a:p>
          <a:p>
            <a:pPr lvl="1"/>
            <a:r>
              <a:rPr lang="en-US" sz="2800" dirty="0"/>
              <a:t>Government</a:t>
            </a:r>
          </a:p>
          <a:p>
            <a:pPr lvl="1"/>
            <a:r>
              <a:rPr lang="en-US" sz="2800" dirty="0"/>
              <a:t>Applied</a:t>
            </a:r>
          </a:p>
          <a:p>
            <a:endParaRPr lang="en-US" dirty="0"/>
          </a:p>
        </p:txBody>
      </p:sp>
    </p:spTree>
    <p:extLst>
      <p:ext uri="{BB962C8B-B14F-4D97-AF65-F5344CB8AC3E}">
        <p14:creationId xmlns:p14="http://schemas.microsoft.com/office/powerpoint/2010/main" val="145916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Decide Where to Apply</a:t>
            </a:r>
          </a:p>
        </p:txBody>
      </p:sp>
      <p:sp>
        <p:nvSpPr>
          <p:cNvPr id="3" name="Content Placeholder 2"/>
          <p:cNvSpPr>
            <a:spLocks noGrp="1"/>
          </p:cNvSpPr>
          <p:nvPr>
            <p:ph idx="1"/>
          </p:nvPr>
        </p:nvSpPr>
        <p:spPr/>
        <p:txBody>
          <a:bodyPr>
            <a:normAutofit/>
          </a:bodyPr>
          <a:lstStyle/>
          <a:p>
            <a:r>
              <a:rPr lang="en-US" sz="3000" b="1" dirty="0"/>
              <a:t>Job Fit</a:t>
            </a:r>
          </a:p>
          <a:p>
            <a:pPr lvl="1"/>
            <a:r>
              <a:rPr lang="en-US" sz="2800" dirty="0"/>
              <a:t>Rankings</a:t>
            </a:r>
          </a:p>
          <a:p>
            <a:pPr lvl="1"/>
            <a:r>
              <a:rPr lang="en-US" sz="2800" dirty="0"/>
              <a:t>Faculty</a:t>
            </a:r>
          </a:p>
          <a:p>
            <a:r>
              <a:rPr lang="en-US" sz="3000" b="1" dirty="0"/>
              <a:t>Location and Community</a:t>
            </a:r>
          </a:p>
          <a:p>
            <a:pPr lvl="1"/>
            <a:r>
              <a:rPr lang="en-US" sz="2800" dirty="0"/>
              <a:t>“Quality of Life” Rankings</a:t>
            </a:r>
          </a:p>
          <a:p>
            <a:r>
              <a:rPr lang="en-US" sz="3000" b="1" dirty="0"/>
              <a:t>Rule of Thumb:</a:t>
            </a:r>
          </a:p>
          <a:p>
            <a:pPr lvl="1"/>
            <a:r>
              <a:rPr lang="en-US" sz="2800" dirty="0"/>
              <a:t>Send between 20 to 50 job applications </a:t>
            </a:r>
          </a:p>
          <a:p>
            <a:pPr lvl="1"/>
            <a:r>
              <a:rPr lang="en-US" sz="2800" dirty="0"/>
              <a:t>Include long shots and short shots </a:t>
            </a:r>
          </a:p>
          <a:p>
            <a:pPr lvl="1"/>
            <a:endParaRPr lang="en-US" sz="2800" dirty="0"/>
          </a:p>
          <a:p>
            <a:endParaRPr lang="en-US" dirty="0"/>
          </a:p>
        </p:txBody>
      </p:sp>
    </p:spTree>
    <p:extLst>
      <p:ext uri="{BB962C8B-B14F-4D97-AF65-F5344CB8AC3E}">
        <p14:creationId xmlns:p14="http://schemas.microsoft.com/office/powerpoint/2010/main" val="848594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Graduate Student Timeline</a:t>
            </a:r>
          </a:p>
        </p:txBody>
      </p:sp>
      <p:sp>
        <p:nvSpPr>
          <p:cNvPr id="3" name="Content Placeholder 2"/>
          <p:cNvSpPr>
            <a:spLocks noGrp="1"/>
          </p:cNvSpPr>
          <p:nvPr>
            <p:ph idx="1"/>
          </p:nvPr>
        </p:nvSpPr>
        <p:spPr/>
        <p:txBody>
          <a:bodyPr>
            <a:normAutofit/>
          </a:bodyPr>
          <a:lstStyle/>
          <a:p>
            <a:pPr lvl="0"/>
            <a:r>
              <a:rPr lang="en-US" b="1" dirty="0"/>
              <a:t>Spring—</a:t>
            </a:r>
          </a:p>
          <a:p>
            <a:pPr lvl="1"/>
            <a:r>
              <a:rPr lang="en-US" dirty="0"/>
              <a:t>Apply for Fall Conferences (i.e., APPAM)</a:t>
            </a:r>
          </a:p>
          <a:p>
            <a:pPr lvl="1"/>
            <a:r>
              <a:rPr lang="en-US" dirty="0"/>
              <a:t>Conferences facilitates informal short interview sessions between students and potential employers</a:t>
            </a:r>
          </a:p>
          <a:p>
            <a:pPr lvl="1"/>
            <a:r>
              <a:rPr lang="en-US" dirty="0"/>
              <a:t>Advantage - Interviewers can sit in on your session and learn more about your research</a:t>
            </a:r>
          </a:p>
          <a:p>
            <a:pPr lvl="0"/>
            <a:r>
              <a:rPr lang="en-US" b="1" dirty="0"/>
              <a:t>Summer—</a:t>
            </a:r>
          </a:p>
          <a:p>
            <a:pPr lvl="1"/>
            <a:r>
              <a:rPr lang="en-US" dirty="0"/>
              <a:t>Secure recommendations</a:t>
            </a:r>
          </a:p>
          <a:p>
            <a:pPr lvl="1"/>
            <a:r>
              <a:rPr lang="en-US" dirty="0"/>
              <a:t>Work your CV, research agenda, and teaching agenda</a:t>
            </a:r>
          </a:p>
          <a:p>
            <a:r>
              <a:rPr lang="en-US" b="1" dirty="0"/>
              <a:t>Fall—</a:t>
            </a:r>
          </a:p>
          <a:p>
            <a:pPr lvl="1"/>
            <a:r>
              <a:rPr lang="en-US" dirty="0"/>
              <a:t>Apply for jobs</a:t>
            </a:r>
          </a:p>
          <a:p>
            <a:pPr lvl="1"/>
            <a:r>
              <a:rPr lang="en-US" dirty="0"/>
              <a:t>Prepare and practice your job talk (generally 40-45 minutes of talking and then questions).</a:t>
            </a:r>
          </a:p>
          <a:p>
            <a:pPr lvl="1"/>
            <a:r>
              <a:rPr lang="en-US" dirty="0"/>
              <a:t>Document where you apply for jobs.</a:t>
            </a:r>
          </a:p>
        </p:txBody>
      </p:sp>
    </p:spTree>
    <p:extLst>
      <p:ext uri="{BB962C8B-B14F-4D97-AF65-F5344CB8AC3E}">
        <p14:creationId xmlns:p14="http://schemas.microsoft.com/office/powerpoint/2010/main" val="1444492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a:t>
            </a:r>
          </a:p>
        </p:txBody>
      </p:sp>
      <p:sp>
        <p:nvSpPr>
          <p:cNvPr id="3" name="Content Placeholder 2"/>
          <p:cNvSpPr>
            <a:spLocks noGrp="1"/>
          </p:cNvSpPr>
          <p:nvPr>
            <p:ph idx="1"/>
          </p:nvPr>
        </p:nvSpPr>
        <p:spPr/>
        <p:txBody>
          <a:bodyPr>
            <a:noAutofit/>
          </a:bodyPr>
          <a:lstStyle/>
          <a:p>
            <a:r>
              <a:rPr lang="en-US" b="1" dirty="0"/>
              <a:t>C.V.</a:t>
            </a:r>
          </a:p>
          <a:p>
            <a:pPr lvl="1"/>
            <a:r>
              <a:rPr lang="en-US" dirty="0"/>
              <a:t>Target - 1 or 2 publications for tenure track</a:t>
            </a:r>
          </a:p>
          <a:p>
            <a:r>
              <a:rPr lang="en-US" b="1" dirty="0"/>
              <a:t>Cover Letter</a:t>
            </a:r>
          </a:p>
          <a:p>
            <a:pPr lvl="1"/>
            <a:r>
              <a:rPr lang="en-US" dirty="0"/>
              <a:t>Craft cover letters to reflect an overlap with the school’s opening</a:t>
            </a:r>
          </a:p>
          <a:p>
            <a:r>
              <a:rPr lang="en-US" b="1" dirty="0"/>
              <a:t>Statement of Research</a:t>
            </a:r>
          </a:p>
          <a:p>
            <a:pPr lvl="1"/>
            <a:r>
              <a:rPr lang="en-US" dirty="0"/>
              <a:t>Focus on the pipeline, future areas of interest, and articulate how your papers answer a larger question</a:t>
            </a:r>
          </a:p>
          <a:p>
            <a:r>
              <a:rPr lang="en-US" b="1" dirty="0"/>
              <a:t>Job Market Paper</a:t>
            </a:r>
          </a:p>
          <a:p>
            <a:pPr lvl="1"/>
            <a:r>
              <a:rPr lang="en-US" dirty="0"/>
              <a:t>Normally one of your dissertation chapter</a:t>
            </a:r>
          </a:p>
          <a:p>
            <a:r>
              <a:rPr lang="en-US" b="1" dirty="0"/>
              <a:t>Statement of Teaching</a:t>
            </a:r>
          </a:p>
          <a:p>
            <a:pPr lvl="1"/>
            <a:r>
              <a:rPr lang="en-US" dirty="0"/>
              <a:t>Include Teaching Evaluations</a:t>
            </a:r>
          </a:p>
          <a:p>
            <a:r>
              <a:rPr lang="en-US" b="1" dirty="0"/>
              <a:t>Letter of Recommendation</a:t>
            </a:r>
          </a:p>
          <a:p>
            <a:pPr lvl="1"/>
            <a:r>
              <a:rPr lang="en-US" dirty="0"/>
              <a:t>3 Letter Writers</a:t>
            </a:r>
          </a:p>
        </p:txBody>
      </p:sp>
    </p:spTree>
    <p:extLst>
      <p:ext uri="{BB962C8B-B14F-4D97-AF65-F5344CB8AC3E}">
        <p14:creationId xmlns:p14="http://schemas.microsoft.com/office/powerpoint/2010/main" val="595917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 Announcements</a:t>
            </a:r>
          </a:p>
        </p:txBody>
      </p:sp>
      <p:sp>
        <p:nvSpPr>
          <p:cNvPr id="3" name="Content Placeholder 2"/>
          <p:cNvSpPr>
            <a:spLocks noGrp="1"/>
          </p:cNvSpPr>
          <p:nvPr>
            <p:ph idx="1"/>
          </p:nvPr>
        </p:nvSpPr>
        <p:spPr/>
        <p:txBody>
          <a:bodyPr/>
          <a:lstStyle/>
          <a:p>
            <a:r>
              <a:rPr lang="en-US" b="1" dirty="0"/>
              <a:t>Public Service Careers</a:t>
            </a:r>
          </a:p>
          <a:p>
            <a:pPr lvl="1"/>
            <a:r>
              <a:rPr lang="en-US" dirty="0"/>
              <a:t>http://</a:t>
            </a:r>
            <a:r>
              <a:rPr lang="en-US" dirty="0" err="1"/>
              <a:t>publicservicecareers.org</a:t>
            </a:r>
            <a:endParaRPr lang="en-US" dirty="0"/>
          </a:p>
          <a:p>
            <a:r>
              <a:rPr lang="en-US" b="1" dirty="0"/>
              <a:t>Inside Higher Ed</a:t>
            </a:r>
          </a:p>
          <a:p>
            <a:pPr lvl="1"/>
            <a:r>
              <a:rPr lang="en-US" dirty="0"/>
              <a:t>https://</a:t>
            </a:r>
            <a:r>
              <a:rPr lang="en-US" dirty="0" err="1"/>
              <a:t>careers.insidehighered.com</a:t>
            </a:r>
            <a:r>
              <a:rPr lang="en-US" dirty="0"/>
              <a:t>/search/category/public-administration-1002</a:t>
            </a:r>
          </a:p>
          <a:p>
            <a:r>
              <a:rPr lang="en-US" b="1" dirty="0"/>
              <a:t>The Chronicles of Higher Education</a:t>
            </a:r>
          </a:p>
          <a:p>
            <a:pPr lvl="1"/>
            <a:r>
              <a:rPr lang="en-US" dirty="0"/>
              <a:t>https://</a:t>
            </a:r>
            <a:r>
              <a:rPr lang="en-US" dirty="0" err="1"/>
              <a:t>chroniclevitae.com</a:t>
            </a:r>
            <a:r>
              <a:rPr lang="en-US" dirty="0"/>
              <a:t>/jobs/</a:t>
            </a:r>
            <a:r>
              <a:rPr lang="en-US" dirty="0" err="1"/>
              <a:t>position_types</a:t>
            </a:r>
            <a:r>
              <a:rPr lang="en-US" dirty="0"/>
              <a:t>/59</a:t>
            </a:r>
          </a:p>
        </p:txBody>
      </p:sp>
    </p:spTree>
    <p:extLst>
      <p:ext uri="{BB962C8B-B14F-4D97-AF65-F5344CB8AC3E}">
        <p14:creationId xmlns:p14="http://schemas.microsoft.com/office/powerpoint/2010/main" val="1260025011"/>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3079</TotalTime>
  <Words>2334</Words>
  <Application>Microsoft Macintosh PowerPoint</Application>
  <PresentationFormat>Widescreen</PresentationFormat>
  <Paragraphs>297</Paragraphs>
  <Slides>40</Slides>
  <Notes>2</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Calibri</vt:lpstr>
      <vt:lpstr>Calibri Light</vt:lpstr>
      <vt:lpstr>Helvetica</vt:lpstr>
      <vt:lpstr>Retrospect</vt:lpstr>
      <vt:lpstr>Steps to Academic Success and Finding an Academic Job</vt:lpstr>
      <vt:lpstr>Introduction</vt:lpstr>
      <vt:lpstr>The Evolution of Intellectual Freedom</vt:lpstr>
      <vt:lpstr>Graduating Soon?</vt:lpstr>
      <vt:lpstr>Are You Ready for the Market?</vt:lpstr>
      <vt:lpstr>Decide Where to Apply</vt:lpstr>
      <vt:lpstr>Graduate Student Timeline</vt:lpstr>
      <vt:lpstr>Materials</vt:lpstr>
      <vt:lpstr>Job Announcements</vt:lpstr>
      <vt:lpstr>Public Service Careers</vt:lpstr>
      <vt:lpstr>Inside Higher Ed</vt:lpstr>
      <vt:lpstr>The Chronicle of Higher Education</vt:lpstr>
      <vt:lpstr>Tracking Applications</vt:lpstr>
      <vt:lpstr>Leverage Your Network</vt:lpstr>
      <vt:lpstr>Conference Interviews</vt:lpstr>
      <vt:lpstr>On-Campus Interviews/ Flyouts</vt:lpstr>
      <vt:lpstr>On-Campus Interviews/ Flyouts</vt:lpstr>
      <vt:lpstr>The Decision</vt:lpstr>
      <vt:lpstr>The Offer/Negotiation</vt:lpstr>
      <vt:lpstr>PowerPoint Presentation</vt:lpstr>
      <vt:lpstr>Academic Job Market for Economists</vt:lpstr>
      <vt:lpstr>Coming Soon</vt:lpstr>
      <vt:lpstr>Job Market Advice</vt:lpstr>
      <vt:lpstr>Logistics</vt:lpstr>
      <vt:lpstr>EPPS Job Candidates Websites</vt:lpstr>
      <vt:lpstr>Applying for Jobs</vt:lpstr>
      <vt:lpstr>Applying for Jobs</vt:lpstr>
      <vt:lpstr>Applying for Jobs</vt:lpstr>
      <vt:lpstr>At the Meetings</vt:lpstr>
      <vt:lpstr>At the Meetings</vt:lpstr>
      <vt:lpstr>At the Meetings</vt:lpstr>
      <vt:lpstr>At the Meetings</vt:lpstr>
      <vt:lpstr>At the Meetings</vt:lpstr>
      <vt:lpstr>At the Meetings</vt:lpstr>
      <vt:lpstr>At the Meetings</vt:lpstr>
      <vt:lpstr>Show an Interest</vt:lpstr>
      <vt:lpstr>Show an Interest</vt:lpstr>
      <vt:lpstr>Don’t Ask “Bad” Questions</vt:lpstr>
      <vt:lpstr>On-Site Visits</vt:lpstr>
      <vt:lpstr>On-Site Visits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Steps to Academic Success and Finding an Academic Job</dc:title>
  <dc:creator>Microsoft Office User</dc:creator>
  <cp:lastModifiedBy>Amini, Shabnam Sohaima</cp:lastModifiedBy>
  <cp:revision>26</cp:revision>
  <dcterms:created xsi:type="dcterms:W3CDTF">2016-03-12T18:00:48Z</dcterms:created>
  <dcterms:modified xsi:type="dcterms:W3CDTF">2022-10-11T22:31:19Z</dcterms:modified>
</cp:coreProperties>
</file>